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07" r:id="rId1"/>
  </p:sldMasterIdLst>
  <p:sldIdLst>
    <p:sldId id="268" r:id="rId2"/>
    <p:sldId id="266" r:id="rId3"/>
    <p:sldId id="269" r:id="rId4"/>
    <p:sldId id="270" r:id="rId5"/>
    <p:sldId id="267" r:id="rId6"/>
    <p:sldId id="271" r:id="rId7"/>
    <p:sldId id="274" r:id="rId8"/>
    <p:sldId id="272" r:id="rId9"/>
    <p:sldId id="276" r:id="rId10"/>
    <p:sldId id="277" r:id="rId11"/>
    <p:sldId id="278" r:id="rId12"/>
    <p:sldId id="279" r:id="rId13"/>
    <p:sldId id="280" r:id="rId14"/>
    <p:sldId id="273" r:id="rId15"/>
    <p:sldId id="281" r:id="rId16"/>
    <p:sldId id="282" r:id="rId17"/>
    <p:sldId id="283" r:id="rId18"/>
    <p:sldId id="284" r:id="rId19"/>
    <p:sldId id="285" r:id="rId20"/>
    <p:sldId id="275"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ilvia nuti" initials="sn" lastIdx="1" clrIdx="0">
    <p:extLst>
      <p:ext uri="{19B8F6BF-5375-455C-9EA6-DF929625EA0E}">
        <p15:presenceInfo xmlns:p15="http://schemas.microsoft.com/office/powerpoint/2012/main" userId="520550261bc4214c"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8CFA4"/>
    <a:srgbClr val="7C1518"/>
    <a:srgbClr val="1B265E"/>
    <a:srgbClr val="204792"/>
    <a:srgbClr val="6CC068"/>
    <a:srgbClr val="FF3B3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2818D83-E6B0-4D92-FAC9-AEF3BE66DF7F}" v="1" dt="2019-12-13T10:59:38.513"/>
    <p1510:client id="{A0965ACB-CD0B-2D02-36A8-AE881DEF82EF}" v="877" dt="2019-12-10T18:05:14.475"/>
    <p1510:client id="{B67C15E5-E7F2-4914-8E4C-AF44A8F02DC9}" v="4" dt="2019-12-10T18:22:50.95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8478"/>
    <p:restoredTop sz="94710"/>
  </p:normalViewPr>
  <p:slideViewPr>
    <p:cSldViewPr snapToGrid="0">
      <p:cViewPr varScale="1">
        <p:scale>
          <a:sx n="120" d="100"/>
          <a:sy n="120" d="100"/>
        </p:scale>
        <p:origin x="208" y="7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commentAuthors" Target="commentAuthors.xml"/><Relationship Id="rId27" Type="http://schemas.microsoft.com/office/2015/10/relationships/revisionInfo" Target="revisionInfo.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it-IT"/>
              <a:t>Fare clic per modificare lo stile del titolo dello schema</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it-IT"/>
              <a:t>Fare clic per modificare lo stile del sottotitolo dello schema</a:t>
            </a:r>
            <a:endParaRPr lang="en-US" dirty="0"/>
          </a:p>
        </p:txBody>
      </p:sp>
      <p:sp>
        <p:nvSpPr>
          <p:cNvPr id="4" name="Date Placeholder 3"/>
          <p:cNvSpPr>
            <a:spLocks noGrp="1"/>
          </p:cNvSpPr>
          <p:nvPr>
            <p:ph type="dt" sz="half" idx="10"/>
          </p:nvPr>
        </p:nvSpPr>
        <p:spPr/>
        <p:txBody>
          <a:bodyPr/>
          <a:lstStyle/>
          <a:p>
            <a:fld id="{ED291B17-9318-49DB-B28B-6E5994AE9581}" type="datetime1">
              <a:rPr lang="en-US" smtClean="0"/>
              <a:t>12/17/19</a:t>
            </a:fld>
            <a:endParaRPr lang="en-US"/>
          </a:p>
        </p:txBody>
      </p:sp>
      <p:sp>
        <p:nvSpPr>
          <p:cNvPr id="5" name="Footer Placeholder 4"/>
          <p:cNvSpPr>
            <a:spLocks noGrp="1"/>
          </p:cNvSpPr>
          <p:nvPr>
            <p:ph type="ftr" sz="quarter" idx="11"/>
          </p:nvPr>
        </p:nvSpPr>
        <p:spPr/>
        <p:txBody>
          <a:bodyPr/>
          <a:lstStyle/>
          <a:p>
            <a:endParaRPr lang="en-US"/>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3A98EE3D-8CD1-4C3F-BD1C-C98C9596463C}" type="slidenum">
              <a:rPr lang="en-US" smtClean="0"/>
              <a:t>‹N›</a:t>
            </a:fld>
            <a:endParaRPr lang="en-US"/>
          </a:p>
        </p:txBody>
      </p:sp>
    </p:spTree>
    <p:extLst>
      <p:ext uri="{BB962C8B-B14F-4D97-AF65-F5344CB8AC3E}">
        <p14:creationId xmlns:p14="http://schemas.microsoft.com/office/powerpoint/2010/main" val="4236483787"/>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olo e sottotitolo">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ED291B17-9318-49DB-B28B-6E5994AE9581}" type="datetime1">
              <a:rPr lang="en-US" smtClean="0"/>
              <a:t>12/17/19</a:t>
            </a:fld>
            <a:endParaRPr lang="en-US"/>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3A98EE3D-8CD1-4C3F-BD1C-C98C9596463C}" type="slidenum">
              <a:rPr lang="en-US" smtClean="0"/>
              <a:t>‹N›</a:t>
            </a:fld>
            <a:endParaRPr lang="en-US"/>
          </a:p>
        </p:txBody>
      </p:sp>
    </p:spTree>
    <p:extLst>
      <p:ext uri="{BB962C8B-B14F-4D97-AF65-F5344CB8AC3E}">
        <p14:creationId xmlns:p14="http://schemas.microsoft.com/office/powerpoint/2010/main" val="806908968"/>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itazione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it-IT"/>
              <a:t>Fare clic per modificare lo stile del titolo dello schema</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it-IT"/>
              <a:t>Fare clic per modificare gli stili del testo dello schema</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ED291B17-9318-49DB-B28B-6E5994AE9581}" type="datetime1">
              <a:rPr lang="en-US" smtClean="0"/>
              <a:t>12/17/19</a:t>
            </a:fld>
            <a:endParaRPr lang="en-US"/>
          </a:p>
        </p:txBody>
      </p:sp>
      <p:sp>
        <p:nvSpPr>
          <p:cNvPr id="5" name="Footer Placeholder 4"/>
          <p:cNvSpPr>
            <a:spLocks noGrp="1"/>
          </p:cNvSpPr>
          <p:nvPr>
            <p:ph type="ftr" sz="quarter" idx="11"/>
          </p:nvPr>
        </p:nvSpPr>
        <p:spPr/>
        <p:txBody>
          <a:bodyPr/>
          <a:lstStyle/>
          <a:p>
            <a:endParaRPr lang="en-US"/>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3A98EE3D-8CD1-4C3F-BD1C-C98C9596463C}" type="slidenum">
              <a:rPr lang="en-US" smtClean="0"/>
              <a:t>‹N›</a:t>
            </a:fld>
            <a:endParaRPr lang="en-US"/>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296503046"/>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cheda nome">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it-IT"/>
              <a:t>Fare clic per modificare lo stile del titolo dello schema</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it-IT"/>
              <a:t>Fare clic per modificare gli stili del testo dello schema</a:t>
            </a:r>
          </a:p>
        </p:txBody>
      </p:sp>
      <p:sp>
        <p:nvSpPr>
          <p:cNvPr id="5" name="Date Placeholder 4"/>
          <p:cNvSpPr>
            <a:spLocks noGrp="1"/>
          </p:cNvSpPr>
          <p:nvPr>
            <p:ph type="dt" sz="half" idx="10"/>
          </p:nvPr>
        </p:nvSpPr>
        <p:spPr/>
        <p:txBody>
          <a:bodyPr/>
          <a:lstStyle/>
          <a:p>
            <a:fld id="{ED291B17-9318-49DB-B28B-6E5994AE9581}" type="datetime1">
              <a:rPr lang="en-US" smtClean="0"/>
              <a:t>12/17/19</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3A98EE3D-8CD1-4C3F-BD1C-C98C9596463C}" type="slidenum">
              <a:rPr lang="en-US" smtClean="0"/>
              <a:t>‹N›</a:t>
            </a:fld>
            <a:endParaRPr lang="en-US"/>
          </a:p>
        </p:txBody>
      </p:sp>
    </p:spTree>
    <p:extLst>
      <p:ext uri="{BB962C8B-B14F-4D97-AF65-F5344CB8AC3E}">
        <p14:creationId xmlns:p14="http://schemas.microsoft.com/office/powerpoint/2010/main" val="1554126560"/>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cheda nome citazione">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it-IT"/>
              <a:t>Fare clic per modificare lo stile del titolo dello schema</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it-IT"/>
              <a:t>Fare clic per modificare gli stili del testo dello schema</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it-IT"/>
              <a:t>Fare clic per modificare gli stili del testo dello schema</a:t>
            </a:r>
          </a:p>
        </p:txBody>
      </p:sp>
      <p:sp>
        <p:nvSpPr>
          <p:cNvPr id="5" name="Date Placeholder 4"/>
          <p:cNvSpPr>
            <a:spLocks noGrp="1"/>
          </p:cNvSpPr>
          <p:nvPr>
            <p:ph type="dt" sz="half" idx="10"/>
          </p:nvPr>
        </p:nvSpPr>
        <p:spPr/>
        <p:txBody>
          <a:bodyPr/>
          <a:lstStyle/>
          <a:p>
            <a:fld id="{ED291B17-9318-49DB-B28B-6E5994AE9581}" type="datetime1">
              <a:rPr lang="en-US" smtClean="0"/>
              <a:t>12/17/19</a:t>
            </a:fld>
            <a:endParaRPr lang="en-US"/>
          </a:p>
        </p:txBody>
      </p:sp>
      <p:sp>
        <p:nvSpPr>
          <p:cNvPr id="6" name="Footer Placeholder 5"/>
          <p:cNvSpPr>
            <a:spLocks noGrp="1"/>
          </p:cNvSpPr>
          <p:nvPr>
            <p:ph type="ftr" sz="quarter" idx="11"/>
          </p:nvPr>
        </p:nvSpPr>
        <p:spPr/>
        <p:txBody>
          <a:bodyPr/>
          <a:lstStyle/>
          <a:p>
            <a:endParaRPr lang="en-US"/>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3A98EE3D-8CD1-4C3F-BD1C-C98C9596463C}" type="slidenum">
              <a:rPr lang="en-US" smtClean="0"/>
              <a:t>‹N›</a:t>
            </a:fld>
            <a:endParaRPr lang="en-US"/>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808281964"/>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Vero o falso">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it-IT"/>
              <a:t>Fare clic per modificare lo stile del titolo dello schema</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it-IT"/>
              <a:t>Fare clic per modificare gli stili del testo dello schema</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it-IT"/>
              <a:t>Fare clic per modificare gli stili del testo dello schema</a:t>
            </a:r>
          </a:p>
        </p:txBody>
      </p:sp>
      <p:sp>
        <p:nvSpPr>
          <p:cNvPr id="5" name="Date Placeholder 4"/>
          <p:cNvSpPr>
            <a:spLocks noGrp="1"/>
          </p:cNvSpPr>
          <p:nvPr>
            <p:ph type="dt" sz="half" idx="10"/>
          </p:nvPr>
        </p:nvSpPr>
        <p:spPr/>
        <p:txBody>
          <a:bodyPr/>
          <a:lstStyle/>
          <a:p>
            <a:fld id="{ED291B17-9318-49DB-B28B-6E5994AE9581}" type="datetime1">
              <a:rPr lang="en-US" smtClean="0"/>
              <a:t>12/17/19</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3A98EE3D-8CD1-4C3F-BD1C-C98C9596463C}" type="slidenum">
              <a:rPr lang="en-US" smtClean="0"/>
              <a:t>‹N›</a:t>
            </a:fld>
            <a:endParaRPr lang="en-US"/>
          </a:p>
        </p:txBody>
      </p:sp>
    </p:spTree>
    <p:extLst>
      <p:ext uri="{BB962C8B-B14F-4D97-AF65-F5344CB8AC3E}">
        <p14:creationId xmlns:p14="http://schemas.microsoft.com/office/powerpoint/2010/main" val="1466116502"/>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p:txBody>
          <a:bodyPr vert="eaVert" ancho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ED291B17-9318-49DB-B28B-6E5994AE9581}" type="datetime1">
              <a:rPr lang="en-US" smtClean="0"/>
              <a:t>12/17/19</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3A98EE3D-8CD1-4C3F-BD1C-C98C9596463C}" type="slidenum">
              <a:rPr lang="en-US" smtClean="0"/>
              <a:t>‹N›</a:t>
            </a:fld>
            <a:endParaRPr lang="en-US"/>
          </a:p>
        </p:txBody>
      </p:sp>
    </p:spTree>
    <p:extLst>
      <p:ext uri="{BB962C8B-B14F-4D97-AF65-F5344CB8AC3E}">
        <p14:creationId xmlns:p14="http://schemas.microsoft.com/office/powerpoint/2010/main" val="1911511461"/>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ED291B17-9318-49DB-B28B-6E5994AE9581}" type="datetime1">
              <a:rPr lang="en-US" smtClean="0"/>
              <a:t>12/17/19</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3A98EE3D-8CD1-4C3F-BD1C-C98C9596463C}" type="slidenum">
              <a:rPr lang="en-US" smtClean="0"/>
              <a:t>‹N›</a:t>
            </a:fld>
            <a:endParaRPr lang="en-US"/>
          </a:p>
        </p:txBody>
      </p:sp>
    </p:spTree>
    <p:extLst>
      <p:ext uri="{BB962C8B-B14F-4D97-AF65-F5344CB8AC3E}">
        <p14:creationId xmlns:p14="http://schemas.microsoft.com/office/powerpoint/2010/main" val="1168725095"/>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it-IT"/>
              <a:t>Fare clic per modificare lo stile del titolo dello schema</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ED291B17-9318-49DB-B28B-6E5994AE9581}" type="datetime1">
              <a:rPr lang="en-US" smtClean="0"/>
              <a:t>12/17/19</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3A98EE3D-8CD1-4C3F-BD1C-C98C9596463C}" type="slidenum">
              <a:rPr lang="en-US" smtClean="0"/>
              <a:t>‹N›</a:t>
            </a:fld>
            <a:endParaRPr lang="en-US"/>
          </a:p>
        </p:txBody>
      </p:sp>
    </p:spTree>
    <p:extLst>
      <p:ext uri="{BB962C8B-B14F-4D97-AF65-F5344CB8AC3E}">
        <p14:creationId xmlns:p14="http://schemas.microsoft.com/office/powerpoint/2010/main" val="3090624156"/>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ED291B17-9318-49DB-B28B-6E5994AE9581}" type="datetime1">
              <a:rPr lang="en-US" smtClean="0"/>
              <a:t>12/17/19</a:t>
            </a:fld>
            <a:endParaRPr lang="en-US"/>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3A98EE3D-8CD1-4C3F-BD1C-C98C9596463C}" type="slidenum">
              <a:rPr lang="en-US" smtClean="0"/>
              <a:t>‹N›</a:t>
            </a:fld>
            <a:endParaRPr lang="en-US"/>
          </a:p>
        </p:txBody>
      </p:sp>
    </p:spTree>
    <p:extLst>
      <p:ext uri="{BB962C8B-B14F-4D97-AF65-F5344CB8AC3E}">
        <p14:creationId xmlns:p14="http://schemas.microsoft.com/office/powerpoint/2010/main" val="2099012306"/>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it-IT"/>
              <a:t>Fare clic per modificare lo stile del titolo dello schema</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Date Placeholder 4"/>
          <p:cNvSpPr>
            <a:spLocks noGrp="1"/>
          </p:cNvSpPr>
          <p:nvPr>
            <p:ph type="dt" sz="half" idx="10"/>
          </p:nvPr>
        </p:nvSpPr>
        <p:spPr/>
        <p:txBody>
          <a:bodyPr/>
          <a:lstStyle/>
          <a:p>
            <a:fld id="{ED291B17-9318-49DB-B28B-6E5994AE9581}" type="datetime1">
              <a:rPr lang="en-US" smtClean="0"/>
              <a:t>12/17/19</a:t>
            </a:fld>
            <a:endParaRPr lang="en-US"/>
          </a:p>
        </p:txBody>
      </p:sp>
      <p:sp>
        <p:nvSpPr>
          <p:cNvPr id="6" name="Footer Placeholder 5"/>
          <p:cNvSpPr>
            <a:spLocks noGrp="1"/>
          </p:cNvSpPr>
          <p:nvPr>
            <p:ph type="ftr" sz="quarter" idx="11"/>
          </p:nvPr>
        </p:nvSpPr>
        <p:spPr/>
        <p:txBody>
          <a:bodyPr/>
          <a:lstStyle/>
          <a:p>
            <a:endParaRPr lang="en-US"/>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3A98EE3D-8CD1-4C3F-BD1C-C98C9596463C}" type="slidenum">
              <a:rPr lang="en-US" smtClean="0"/>
              <a:t>‹N›</a:t>
            </a:fld>
            <a:endParaRPr lang="en-US"/>
          </a:p>
        </p:txBody>
      </p:sp>
    </p:spTree>
    <p:extLst>
      <p:ext uri="{BB962C8B-B14F-4D97-AF65-F5344CB8AC3E}">
        <p14:creationId xmlns:p14="http://schemas.microsoft.com/office/powerpoint/2010/main" val="4274197400"/>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it-IT"/>
              <a:t>Fare clic per modificare lo stile del titolo dello schema</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7" name="Date Placeholder 6"/>
          <p:cNvSpPr>
            <a:spLocks noGrp="1"/>
          </p:cNvSpPr>
          <p:nvPr>
            <p:ph type="dt" sz="half" idx="10"/>
          </p:nvPr>
        </p:nvSpPr>
        <p:spPr/>
        <p:txBody>
          <a:bodyPr/>
          <a:lstStyle/>
          <a:p>
            <a:fld id="{ED291B17-9318-49DB-B28B-6E5994AE9581}" type="datetime1">
              <a:rPr lang="en-US" smtClean="0"/>
              <a:t>12/17/19</a:t>
            </a:fld>
            <a:endParaRPr lang="en-US"/>
          </a:p>
        </p:txBody>
      </p:sp>
      <p:sp>
        <p:nvSpPr>
          <p:cNvPr id="8" name="Footer Placeholder 7"/>
          <p:cNvSpPr>
            <a:spLocks noGrp="1"/>
          </p:cNvSpPr>
          <p:nvPr>
            <p:ph type="ftr" sz="quarter" idx="11"/>
          </p:nvPr>
        </p:nvSpPr>
        <p:spPr/>
        <p:txBody>
          <a:bodyPr/>
          <a:lstStyle/>
          <a:p>
            <a:endParaRPr lang="en-US"/>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3A98EE3D-8CD1-4C3F-BD1C-C98C9596463C}" type="slidenum">
              <a:rPr lang="en-US" smtClean="0"/>
              <a:t>‹N›</a:t>
            </a:fld>
            <a:endParaRPr lang="en-US"/>
          </a:p>
        </p:txBody>
      </p:sp>
    </p:spTree>
    <p:extLst>
      <p:ext uri="{BB962C8B-B14F-4D97-AF65-F5344CB8AC3E}">
        <p14:creationId xmlns:p14="http://schemas.microsoft.com/office/powerpoint/2010/main" val="1256399605"/>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Date Placeholder 2"/>
          <p:cNvSpPr>
            <a:spLocks noGrp="1"/>
          </p:cNvSpPr>
          <p:nvPr>
            <p:ph type="dt" sz="half" idx="10"/>
          </p:nvPr>
        </p:nvSpPr>
        <p:spPr/>
        <p:txBody>
          <a:bodyPr/>
          <a:lstStyle/>
          <a:p>
            <a:fld id="{ED291B17-9318-49DB-B28B-6E5994AE9581}" type="datetime1">
              <a:rPr lang="en-US" smtClean="0"/>
              <a:t>12/17/19</a:t>
            </a:fld>
            <a:endParaRPr lang="en-US"/>
          </a:p>
        </p:txBody>
      </p:sp>
      <p:sp>
        <p:nvSpPr>
          <p:cNvPr id="4" name="Footer Placeholder 3"/>
          <p:cNvSpPr>
            <a:spLocks noGrp="1"/>
          </p:cNvSpPr>
          <p:nvPr>
            <p:ph type="ftr" sz="quarter" idx="11"/>
          </p:nvPr>
        </p:nvSpPr>
        <p:spPr/>
        <p:txBody>
          <a:bodyPr/>
          <a:lstStyle/>
          <a:p>
            <a:endParaRPr lang="en-US"/>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3A98EE3D-8CD1-4C3F-BD1C-C98C9596463C}" type="slidenum">
              <a:rPr lang="en-US" smtClean="0"/>
              <a:t>‹N›</a:t>
            </a:fld>
            <a:endParaRPr lang="en-US"/>
          </a:p>
        </p:txBody>
      </p:sp>
    </p:spTree>
    <p:extLst>
      <p:ext uri="{BB962C8B-B14F-4D97-AF65-F5344CB8AC3E}">
        <p14:creationId xmlns:p14="http://schemas.microsoft.com/office/powerpoint/2010/main" val="2360916579"/>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D291B17-9318-49DB-B28B-6E5994AE9581}" type="datetime1">
              <a:rPr lang="en-US" smtClean="0"/>
              <a:t>12/17/19</a:t>
            </a:fld>
            <a:endParaRPr lang="en-US"/>
          </a:p>
        </p:txBody>
      </p:sp>
      <p:sp>
        <p:nvSpPr>
          <p:cNvPr id="3" name="Footer Placeholder 2"/>
          <p:cNvSpPr>
            <a:spLocks noGrp="1"/>
          </p:cNvSpPr>
          <p:nvPr>
            <p:ph type="ftr" sz="quarter" idx="11"/>
          </p:nvPr>
        </p:nvSpPr>
        <p:spPr/>
        <p:txBody>
          <a:bodyPr/>
          <a:lstStyle/>
          <a:p>
            <a:endParaRPr lang="en-US"/>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3A98EE3D-8CD1-4C3F-BD1C-C98C9596463C}" type="slidenum">
              <a:rPr lang="en-US" smtClean="0"/>
              <a:t>‹N›</a:t>
            </a:fld>
            <a:endParaRPr lang="en-US"/>
          </a:p>
        </p:txBody>
      </p:sp>
    </p:spTree>
    <p:extLst>
      <p:ext uri="{BB962C8B-B14F-4D97-AF65-F5344CB8AC3E}">
        <p14:creationId xmlns:p14="http://schemas.microsoft.com/office/powerpoint/2010/main" val="659535679"/>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it-IT"/>
              <a:t>Fare clic per modificare lo stile del titolo dello schema</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ED291B17-9318-49DB-B28B-6E5994AE9581}" type="datetime1">
              <a:rPr lang="en-US" smtClean="0"/>
              <a:t>12/17/19</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3A98EE3D-8CD1-4C3F-BD1C-C98C9596463C}" type="slidenum">
              <a:rPr lang="en-US" smtClean="0"/>
              <a:t>‹N›</a:t>
            </a:fld>
            <a:endParaRPr lang="en-US"/>
          </a:p>
        </p:txBody>
      </p:sp>
    </p:spTree>
    <p:extLst>
      <p:ext uri="{BB962C8B-B14F-4D97-AF65-F5344CB8AC3E}">
        <p14:creationId xmlns:p14="http://schemas.microsoft.com/office/powerpoint/2010/main" val="2654601092"/>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it-IT"/>
              <a:t>Fare clic per modificare lo stile del titolo dello schema</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it-IT"/>
              <a:t>Fare clic sull'icona per inserire un'immagine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ED291B17-9318-49DB-B28B-6E5994AE9581}" type="datetime1">
              <a:rPr lang="en-US" smtClean="0"/>
              <a:t>12/17/19</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3A98EE3D-8CD1-4C3F-BD1C-C98C9596463C}" type="slidenum">
              <a:rPr lang="en-US" smtClean="0"/>
              <a:t>‹N›</a:t>
            </a:fld>
            <a:endParaRPr lang="en-US"/>
          </a:p>
        </p:txBody>
      </p:sp>
    </p:spTree>
    <p:extLst>
      <p:ext uri="{BB962C8B-B14F-4D97-AF65-F5344CB8AC3E}">
        <p14:creationId xmlns:p14="http://schemas.microsoft.com/office/powerpoint/2010/main" val="2521494722"/>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157"/>
            <a:ext cx="2356674" cy="6853096"/>
            <a:chOff x="6627813" y="195610"/>
            <a:chExt cx="1952625" cy="5678141"/>
          </a:xfrm>
        </p:grpSpPr>
        <p:sp>
          <p:nvSpPr>
            <p:cNvPr id="11" name="Freeform 27"/>
            <p:cNvSpPr/>
            <p:nvPr/>
          </p:nvSpPr>
          <p:spPr bwMode="auto">
            <a:xfrm>
              <a:off x="6627813" y="195610"/>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it-IT"/>
              <a:t>Fare clic per modificare lo stile del titolo dello schema</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ED291B17-9318-49DB-B28B-6E5994AE9581}" type="datetime1">
              <a:rPr lang="en-US" smtClean="0"/>
              <a:t>12/17/19</a:t>
            </a:fld>
            <a:endParaRPr lang="en-US"/>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3A98EE3D-8CD1-4C3F-BD1C-C98C9596463C}" type="slidenum">
              <a:rPr lang="en-US" smtClean="0"/>
              <a:t>‹N›</a:t>
            </a:fld>
            <a:endParaRPr lang="en-US"/>
          </a:p>
        </p:txBody>
      </p:sp>
    </p:spTree>
    <p:extLst>
      <p:ext uri="{BB962C8B-B14F-4D97-AF65-F5344CB8AC3E}">
        <p14:creationId xmlns:p14="http://schemas.microsoft.com/office/powerpoint/2010/main" val="3185524052"/>
      </p:ext>
    </p:extLst>
  </p:cSld>
  <p:clrMap bg1="lt1" tx1="dk1" bg2="lt2" tx2="dk2" accent1="accent1" accent2="accent2" accent3="accent3" accent4="accent4" accent5="accent5" accent6="accent6" hlink="hlink" folHlink="folHlink"/>
  <p:sldLayoutIdLst>
    <p:sldLayoutId id="2147484208" r:id="rId1"/>
    <p:sldLayoutId id="2147484209" r:id="rId2"/>
    <p:sldLayoutId id="2147484210" r:id="rId3"/>
    <p:sldLayoutId id="2147484211" r:id="rId4"/>
    <p:sldLayoutId id="2147484212" r:id="rId5"/>
    <p:sldLayoutId id="2147484213" r:id="rId6"/>
    <p:sldLayoutId id="2147484214" r:id="rId7"/>
    <p:sldLayoutId id="2147484215" r:id="rId8"/>
    <p:sldLayoutId id="2147484216" r:id="rId9"/>
    <p:sldLayoutId id="2147484217" r:id="rId10"/>
    <p:sldLayoutId id="2147484218" r:id="rId11"/>
    <p:sldLayoutId id="2147484219" r:id="rId12"/>
    <p:sldLayoutId id="2147484220" r:id="rId13"/>
    <p:sldLayoutId id="2147484221" r:id="rId14"/>
    <p:sldLayoutId id="2147484222" r:id="rId15"/>
    <p:sldLayoutId id="2147484223" r:id="rId16"/>
  </p:sldLayoutIdLst>
  <p:hf sldNum="0" hdr="0" ftr="0" dt="0"/>
  <p:txStyles>
    <p:title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29.jpeg"/><Relationship Id="rId3" Type="http://schemas.openxmlformats.org/officeDocument/2006/relationships/image" Target="../media/image20.png"/><Relationship Id="rId7" Type="http://schemas.openxmlformats.org/officeDocument/2006/relationships/image" Target="../media/image32.png"/><Relationship Id="rId2" Type="http://schemas.openxmlformats.org/officeDocument/2006/relationships/image" Target="../media/image27.jpeg"/><Relationship Id="rId1" Type="http://schemas.openxmlformats.org/officeDocument/2006/relationships/slideLayout" Target="../slideLayouts/slideLayout1.xml"/><Relationship Id="rId6" Type="http://schemas.openxmlformats.org/officeDocument/2006/relationships/image" Target="../media/image31.jpeg"/><Relationship Id="rId5" Type="http://schemas.openxmlformats.org/officeDocument/2006/relationships/image" Target="../media/image30.jpeg"/><Relationship Id="rId4" Type="http://schemas.openxmlformats.org/officeDocument/2006/relationships/image" Target="../media/image28.png"/></Relationships>
</file>

<file path=ppt/slides/_rels/slide11.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9.jpeg"/><Relationship Id="rId7" Type="http://schemas.openxmlformats.org/officeDocument/2006/relationships/image" Target="../media/image31.jpeg"/><Relationship Id="rId2" Type="http://schemas.openxmlformats.org/officeDocument/2006/relationships/image" Target="../media/image27.jpeg"/><Relationship Id="rId1" Type="http://schemas.openxmlformats.org/officeDocument/2006/relationships/slideLayout" Target="../slideLayouts/slideLayout1.xml"/><Relationship Id="rId6" Type="http://schemas.openxmlformats.org/officeDocument/2006/relationships/image" Target="../media/image30.jpeg"/><Relationship Id="rId5" Type="http://schemas.openxmlformats.org/officeDocument/2006/relationships/image" Target="../media/image28.png"/><Relationship Id="rId4" Type="http://schemas.openxmlformats.org/officeDocument/2006/relationships/image" Target="../media/image20.png"/><Relationship Id="rId9" Type="http://schemas.openxmlformats.org/officeDocument/2006/relationships/image" Target="../media/image33.jpeg"/></Relationships>
</file>

<file path=ppt/slides/_rels/slide12.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9.jpeg"/><Relationship Id="rId7" Type="http://schemas.openxmlformats.org/officeDocument/2006/relationships/image" Target="../media/image31.jpeg"/><Relationship Id="rId2" Type="http://schemas.openxmlformats.org/officeDocument/2006/relationships/image" Target="../media/image27.jpeg"/><Relationship Id="rId1" Type="http://schemas.openxmlformats.org/officeDocument/2006/relationships/slideLayout" Target="../slideLayouts/slideLayout1.xml"/><Relationship Id="rId6" Type="http://schemas.openxmlformats.org/officeDocument/2006/relationships/image" Target="../media/image30.jpeg"/><Relationship Id="rId5" Type="http://schemas.openxmlformats.org/officeDocument/2006/relationships/image" Target="../media/image28.png"/><Relationship Id="rId10" Type="http://schemas.openxmlformats.org/officeDocument/2006/relationships/image" Target="../media/image34.png"/><Relationship Id="rId4" Type="http://schemas.openxmlformats.org/officeDocument/2006/relationships/image" Target="../media/image20.png"/><Relationship Id="rId9" Type="http://schemas.openxmlformats.org/officeDocument/2006/relationships/image" Target="../media/image33.jpeg"/></Relationships>
</file>

<file path=ppt/slides/_rels/slide13.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7.jpeg"/><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27.jpeg"/><Relationship Id="rId1" Type="http://schemas.openxmlformats.org/officeDocument/2006/relationships/slideLayout" Target="../slideLayouts/slideLayout1.xml"/><Relationship Id="rId5" Type="http://schemas.openxmlformats.org/officeDocument/2006/relationships/image" Target="../media/image28.png"/><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8" Type="http://schemas.openxmlformats.org/officeDocument/2006/relationships/image" Target="../media/image38.jpeg"/><Relationship Id="rId3" Type="http://schemas.openxmlformats.org/officeDocument/2006/relationships/image" Target="../media/image35.jpeg"/><Relationship Id="rId7" Type="http://schemas.openxmlformats.org/officeDocument/2006/relationships/image" Target="../media/image37.jpeg"/><Relationship Id="rId2" Type="http://schemas.openxmlformats.org/officeDocument/2006/relationships/image" Target="../media/image27.jpeg"/><Relationship Id="rId1" Type="http://schemas.openxmlformats.org/officeDocument/2006/relationships/slideLayout" Target="../slideLayouts/slideLayout1.xml"/><Relationship Id="rId6" Type="http://schemas.openxmlformats.org/officeDocument/2006/relationships/image" Target="../media/image36.jpeg"/><Relationship Id="rId5" Type="http://schemas.openxmlformats.org/officeDocument/2006/relationships/image" Target="../media/image28.png"/><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8" Type="http://schemas.openxmlformats.org/officeDocument/2006/relationships/image" Target="../media/image38.jpeg"/><Relationship Id="rId3" Type="http://schemas.openxmlformats.org/officeDocument/2006/relationships/image" Target="../media/image35.jpeg"/><Relationship Id="rId7" Type="http://schemas.openxmlformats.org/officeDocument/2006/relationships/image" Target="../media/image37.jpeg"/><Relationship Id="rId2" Type="http://schemas.openxmlformats.org/officeDocument/2006/relationships/image" Target="../media/image27.jpeg"/><Relationship Id="rId1" Type="http://schemas.openxmlformats.org/officeDocument/2006/relationships/slideLayout" Target="../slideLayouts/slideLayout1.xml"/><Relationship Id="rId6" Type="http://schemas.openxmlformats.org/officeDocument/2006/relationships/image" Target="../media/image36.jpeg"/><Relationship Id="rId5" Type="http://schemas.openxmlformats.org/officeDocument/2006/relationships/image" Target="../media/image28.png"/><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8" Type="http://schemas.openxmlformats.org/officeDocument/2006/relationships/image" Target="../media/image39.jpeg"/><Relationship Id="rId3" Type="http://schemas.openxmlformats.org/officeDocument/2006/relationships/image" Target="../media/image35.jpeg"/><Relationship Id="rId7" Type="http://schemas.openxmlformats.org/officeDocument/2006/relationships/image" Target="../media/image37.jpeg"/><Relationship Id="rId2" Type="http://schemas.openxmlformats.org/officeDocument/2006/relationships/image" Target="../media/image27.jpeg"/><Relationship Id="rId1" Type="http://schemas.openxmlformats.org/officeDocument/2006/relationships/slideLayout" Target="../slideLayouts/slideLayout1.xml"/><Relationship Id="rId6" Type="http://schemas.openxmlformats.org/officeDocument/2006/relationships/image" Target="../media/image36.jpeg"/><Relationship Id="rId5" Type="http://schemas.openxmlformats.org/officeDocument/2006/relationships/image" Target="../media/image28.png"/><Relationship Id="rId4" Type="http://schemas.openxmlformats.org/officeDocument/2006/relationships/image" Target="../media/image20.png"/><Relationship Id="rId9" Type="http://schemas.openxmlformats.org/officeDocument/2006/relationships/image" Target="../media/image38.jpeg"/></Relationships>
</file>

<file path=ppt/slides/_rels/slide18.xml.rels><?xml version="1.0" encoding="UTF-8" standalone="yes"?>
<Relationships xmlns="http://schemas.openxmlformats.org/package/2006/relationships"><Relationship Id="rId8" Type="http://schemas.openxmlformats.org/officeDocument/2006/relationships/image" Target="../media/image39.jpeg"/><Relationship Id="rId3" Type="http://schemas.openxmlformats.org/officeDocument/2006/relationships/image" Target="../media/image35.jpeg"/><Relationship Id="rId7" Type="http://schemas.openxmlformats.org/officeDocument/2006/relationships/image" Target="../media/image37.jpeg"/><Relationship Id="rId2" Type="http://schemas.openxmlformats.org/officeDocument/2006/relationships/image" Target="../media/image27.jpeg"/><Relationship Id="rId1" Type="http://schemas.openxmlformats.org/officeDocument/2006/relationships/slideLayout" Target="../slideLayouts/slideLayout1.xml"/><Relationship Id="rId6" Type="http://schemas.openxmlformats.org/officeDocument/2006/relationships/image" Target="../media/image36.jpeg"/><Relationship Id="rId5" Type="http://schemas.openxmlformats.org/officeDocument/2006/relationships/image" Target="../media/image28.png"/><Relationship Id="rId10" Type="http://schemas.openxmlformats.org/officeDocument/2006/relationships/image" Target="../media/image40.jpeg"/><Relationship Id="rId4" Type="http://schemas.openxmlformats.org/officeDocument/2006/relationships/image" Target="../media/image20.png"/><Relationship Id="rId9" Type="http://schemas.openxmlformats.org/officeDocument/2006/relationships/image" Target="../media/image38.jpeg"/></Relationships>
</file>

<file path=ppt/slides/_rels/slide19.xml.rels><?xml version="1.0" encoding="UTF-8" standalone="yes"?>
<Relationships xmlns="http://schemas.openxmlformats.org/package/2006/relationships"><Relationship Id="rId8" Type="http://schemas.openxmlformats.org/officeDocument/2006/relationships/image" Target="../media/image39.jpeg"/><Relationship Id="rId13" Type="http://schemas.openxmlformats.org/officeDocument/2006/relationships/image" Target="../media/image42.png"/><Relationship Id="rId3" Type="http://schemas.openxmlformats.org/officeDocument/2006/relationships/image" Target="../media/image35.jpeg"/><Relationship Id="rId7" Type="http://schemas.openxmlformats.org/officeDocument/2006/relationships/image" Target="../media/image37.jpeg"/><Relationship Id="rId12" Type="http://schemas.openxmlformats.org/officeDocument/2006/relationships/image" Target="../media/image41.png"/><Relationship Id="rId2" Type="http://schemas.openxmlformats.org/officeDocument/2006/relationships/image" Target="../media/image27.jpeg"/><Relationship Id="rId1" Type="http://schemas.openxmlformats.org/officeDocument/2006/relationships/slideLayout" Target="../slideLayouts/slideLayout1.xml"/><Relationship Id="rId6" Type="http://schemas.openxmlformats.org/officeDocument/2006/relationships/image" Target="../media/image36.jpeg"/><Relationship Id="rId11" Type="http://schemas.openxmlformats.org/officeDocument/2006/relationships/image" Target="../media/image17.jpeg"/><Relationship Id="rId5" Type="http://schemas.openxmlformats.org/officeDocument/2006/relationships/image" Target="../media/image28.png"/><Relationship Id="rId10" Type="http://schemas.openxmlformats.org/officeDocument/2006/relationships/image" Target="../media/image40.jpeg"/><Relationship Id="rId4" Type="http://schemas.openxmlformats.org/officeDocument/2006/relationships/image" Target="../media/image20.png"/><Relationship Id="rId9" Type="http://schemas.openxmlformats.org/officeDocument/2006/relationships/image" Target="../media/image38.jpe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44.jpeg"/><Relationship Id="rId7" Type="http://schemas.openxmlformats.org/officeDocument/2006/relationships/image" Target="../media/image6.png"/><Relationship Id="rId2" Type="http://schemas.openxmlformats.org/officeDocument/2006/relationships/image" Target="../media/image43.jpe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png"/><Relationship Id="rId1" Type="http://schemas.openxmlformats.org/officeDocument/2006/relationships/slideLayout" Target="../slideLayouts/slideLayout1.xml"/><Relationship Id="rId6" Type="http://schemas.openxmlformats.org/officeDocument/2006/relationships/image" Target="../media/image9.jpeg"/><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6.png"/><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5.png"/><Relationship Id="rId7" Type="http://schemas.openxmlformats.org/officeDocument/2006/relationships/image" Target="../media/image5.png"/><Relationship Id="rId2" Type="http://schemas.openxmlformats.org/officeDocument/2006/relationships/image" Target="../media/image14.png"/><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10" Type="http://schemas.openxmlformats.org/officeDocument/2006/relationships/image" Target="../media/image16.jpeg"/><Relationship Id="rId4" Type="http://schemas.openxmlformats.org/officeDocument/2006/relationships/hyperlink" Target="https://pixabay.com/it/ingranaggio-meccanica-settings-1119298/" TargetMode="External"/><Relationship Id="rId9" Type="http://schemas.openxmlformats.org/officeDocument/2006/relationships/image" Target="../media/image7.png"/></Relationships>
</file>

<file path=ppt/slides/_rels/slide6.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jpeg"/><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 Id="rId9" Type="http://schemas.openxmlformats.org/officeDocument/2006/relationships/image" Target="../media/image24.jpeg"/></Relationships>
</file>

<file path=ppt/slides/_rels/slide7.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7.jpeg"/><Relationship Id="rId1" Type="http://schemas.openxmlformats.org/officeDocument/2006/relationships/slideLayout" Target="../slideLayouts/slideLayout1.xml"/><Relationship Id="rId5" Type="http://schemas.openxmlformats.org/officeDocument/2006/relationships/image" Target="../media/image29.jpeg"/><Relationship Id="rId4" Type="http://schemas.openxmlformats.org/officeDocument/2006/relationships/image" Target="../media/image28.png"/></Relationships>
</file>

<file path=ppt/slides/_rels/slide9.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9.jpeg"/><Relationship Id="rId7" Type="http://schemas.openxmlformats.org/officeDocument/2006/relationships/image" Target="../media/image31.jpeg"/><Relationship Id="rId2" Type="http://schemas.openxmlformats.org/officeDocument/2006/relationships/image" Target="../media/image27.jpeg"/><Relationship Id="rId1" Type="http://schemas.openxmlformats.org/officeDocument/2006/relationships/slideLayout" Target="../slideLayouts/slideLayout1.xml"/><Relationship Id="rId6" Type="http://schemas.openxmlformats.org/officeDocument/2006/relationships/image" Target="../media/image30.jpeg"/><Relationship Id="rId5" Type="http://schemas.openxmlformats.org/officeDocument/2006/relationships/image" Target="../media/image28.png"/><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magine 4" descr="Immagine che contiene edificio, stanza, scena, persona&#10;&#10;Descrizione generata con affidabilità molto elevata">
            <a:extLst>
              <a:ext uri="{FF2B5EF4-FFF2-40B4-BE49-F238E27FC236}">
                <a16:creationId xmlns:a16="http://schemas.microsoft.com/office/drawing/2014/main" id="{BFA5F667-60D3-4150-ACE6-757D8A19CC63}"/>
              </a:ext>
            </a:extLst>
          </p:cNvPr>
          <p:cNvPicPr>
            <a:picLocks noChangeAspect="1"/>
          </p:cNvPicPr>
          <p:nvPr/>
        </p:nvPicPr>
        <p:blipFill rotWithShape="1">
          <a:blip r:embed="rId2"/>
          <a:srcRect l="778" r="25498" b="-1"/>
          <a:stretch/>
        </p:blipFill>
        <p:spPr>
          <a:xfrm>
            <a:off x="1" y="10"/>
            <a:ext cx="7574440" cy="6857990"/>
          </a:xfrm>
          <a:prstGeom prst="rect">
            <a:avLst/>
          </a:prstGeom>
        </p:spPr>
      </p:pic>
      <p:sp>
        <p:nvSpPr>
          <p:cNvPr id="2" name="Titolo 1">
            <a:extLst>
              <a:ext uri="{FF2B5EF4-FFF2-40B4-BE49-F238E27FC236}">
                <a16:creationId xmlns:a16="http://schemas.microsoft.com/office/drawing/2014/main" id="{57D0060B-8134-40A6-A82E-D7FEB1DC3F37}"/>
              </a:ext>
            </a:extLst>
          </p:cNvPr>
          <p:cNvSpPr>
            <a:spLocks noGrp="1"/>
          </p:cNvSpPr>
          <p:nvPr>
            <p:ph type="title"/>
          </p:nvPr>
        </p:nvSpPr>
        <p:spPr>
          <a:xfrm>
            <a:off x="436196" y="787137"/>
            <a:ext cx="7145866" cy="576968"/>
          </a:xfrm>
        </p:spPr>
        <p:txBody>
          <a:bodyPr anchor="ctr">
            <a:normAutofit fontScale="90000"/>
          </a:bodyPr>
          <a:lstStyle/>
          <a:p>
            <a:r>
              <a:rPr lang="it-IT" sz="4400" dirty="0">
                <a:solidFill>
                  <a:srgbClr val="FEFFFF"/>
                </a:solidFill>
                <a:latin typeface="Calibri"/>
                <a:cs typeface="Calibri"/>
              </a:rPr>
              <a:t>BLACKJACKCHAIN</a:t>
            </a:r>
          </a:p>
        </p:txBody>
      </p:sp>
      <p:sp>
        <p:nvSpPr>
          <p:cNvPr id="22" name="Content Placeholder 7">
            <a:extLst>
              <a:ext uri="{FF2B5EF4-FFF2-40B4-BE49-F238E27FC236}">
                <a16:creationId xmlns:a16="http://schemas.microsoft.com/office/drawing/2014/main" id="{CBC2E70F-3817-4C42-B29E-21D20BBAD370}"/>
              </a:ext>
            </a:extLst>
          </p:cNvPr>
          <p:cNvSpPr>
            <a:spLocks noGrp="1"/>
          </p:cNvSpPr>
          <p:nvPr>
            <p:ph idx="1"/>
          </p:nvPr>
        </p:nvSpPr>
        <p:spPr>
          <a:xfrm>
            <a:off x="7860770" y="2017668"/>
            <a:ext cx="3750205" cy="3857816"/>
          </a:xfrm>
        </p:spPr>
        <p:txBody>
          <a:bodyPr vert="horz" lIns="91440" tIns="45720" rIns="91440" bIns="45720" rtlCol="0" anchor="t">
            <a:normAutofit lnSpcReduction="10000"/>
          </a:bodyPr>
          <a:lstStyle/>
          <a:p>
            <a:endParaRPr lang="en-US" dirty="0">
              <a:solidFill>
                <a:schemeClr val="tx1">
                  <a:lumMod val="95000"/>
                  <a:lumOff val="5000"/>
                </a:schemeClr>
              </a:solidFill>
              <a:latin typeface="Calibri"/>
              <a:cs typeface="Calibri"/>
            </a:endParaRPr>
          </a:p>
          <a:p>
            <a:endParaRPr lang="en-US" dirty="0">
              <a:solidFill>
                <a:schemeClr val="tx1">
                  <a:lumMod val="95000"/>
                  <a:lumOff val="5000"/>
                </a:schemeClr>
              </a:solidFill>
              <a:latin typeface="Calibri"/>
              <a:cs typeface="Calibri"/>
            </a:endParaRPr>
          </a:p>
          <a:p>
            <a:r>
              <a:rPr lang="en-US" dirty="0">
                <a:solidFill>
                  <a:schemeClr val="tx1">
                    <a:lumMod val="95000"/>
                    <a:lumOff val="5000"/>
                  </a:schemeClr>
                </a:solidFill>
                <a:latin typeface="Calibri"/>
                <a:cs typeface="Calibri"/>
              </a:rPr>
              <a:t>Bellucci Emanuele - 3088387</a:t>
            </a:r>
          </a:p>
          <a:p>
            <a:r>
              <a:rPr lang="en-US" dirty="0">
                <a:solidFill>
                  <a:schemeClr val="tx1">
                    <a:lumMod val="95000"/>
                    <a:lumOff val="5000"/>
                  </a:schemeClr>
                </a:solidFill>
                <a:latin typeface="Calibri"/>
                <a:cs typeface="Calibri"/>
              </a:rPr>
              <a:t>Bricarelli Paolo - 3000751</a:t>
            </a:r>
          </a:p>
          <a:p>
            <a:r>
              <a:rPr lang="en-US" dirty="0">
                <a:solidFill>
                  <a:schemeClr val="tx1">
                    <a:lumMod val="95000"/>
                    <a:lumOff val="5000"/>
                  </a:schemeClr>
                </a:solidFill>
                <a:latin typeface="Calibri"/>
                <a:cs typeface="Calibri"/>
              </a:rPr>
              <a:t>Bruno Luca - 3002713</a:t>
            </a:r>
          </a:p>
          <a:p>
            <a:r>
              <a:rPr lang="en-US" dirty="0">
                <a:solidFill>
                  <a:schemeClr val="tx1">
                    <a:lumMod val="95000"/>
                    <a:lumOff val="5000"/>
                  </a:schemeClr>
                </a:solidFill>
                <a:latin typeface="Calibri"/>
                <a:cs typeface="Calibri"/>
              </a:rPr>
              <a:t>Nuti Silvia -1831031</a:t>
            </a:r>
          </a:p>
          <a:p>
            <a:r>
              <a:rPr lang="en-US" dirty="0">
                <a:solidFill>
                  <a:schemeClr val="tx1">
                    <a:lumMod val="95000"/>
                    <a:lumOff val="5000"/>
                  </a:schemeClr>
                </a:solidFill>
                <a:latin typeface="Calibri"/>
                <a:cs typeface="Calibri"/>
              </a:rPr>
              <a:t>Roscioli Dimitri - 3001293</a:t>
            </a:r>
          </a:p>
          <a:p>
            <a:pPr marL="0" indent="0">
              <a:buNone/>
            </a:pPr>
            <a:endParaRPr lang="en-US" dirty="0">
              <a:latin typeface="Calibri"/>
              <a:ea typeface="+mn-lt"/>
              <a:cs typeface="+mn-lt"/>
            </a:endParaRPr>
          </a:p>
          <a:p>
            <a:pPr marL="0" indent="0">
              <a:buNone/>
            </a:pPr>
            <a:r>
              <a:rPr lang="en-US" b="1" dirty="0">
                <a:latin typeface="Calibri"/>
                <a:ea typeface="+mn-lt"/>
                <a:cs typeface="+mn-lt"/>
              </a:rPr>
              <a:t>Final project</a:t>
            </a:r>
          </a:p>
          <a:p>
            <a:pPr marL="0" indent="0">
              <a:buNone/>
            </a:pPr>
            <a:r>
              <a:rPr lang="en-US" b="1" dirty="0">
                <a:latin typeface="Calibri"/>
                <a:ea typeface="+mn-lt"/>
                <a:cs typeface="+mn-lt"/>
              </a:rPr>
              <a:t>Finance with big data -</a:t>
            </a:r>
            <a:r>
              <a:rPr lang="en-US" dirty="0">
                <a:latin typeface="Calibri"/>
                <a:ea typeface="+mn-lt"/>
                <a:cs typeface="+mn-lt"/>
              </a:rPr>
              <a:t> 2019/2020</a:t>
            </a:r>
            <a:endParaRPr lang="en-US" dirty="0">
              <a:solidFill>
                <a:schemeClr val="tx1">
                  <a:lumMod val="95000"/>
                  <a:lumOff val="5000"/>
                </a:schemeClr>
              </a:solidFill>
              <a:latin typeface="Calibri"/>
              <a:cs typeface="Calibri"/>
            </a:endParaRPr>
          </a:p>
          <a:p>
            <a:pPr marL="0" indent="0">
              <a:buNone/>
            </a:pPr>
            <a:endParaRPr lang="en-US" dirty="0">
              <a:solidFill>
                <a:schemeClr val="tx1">
                  <a:lumMod val="95000"/>
                  <a:lumOff val="5000"/>
                </a:schemeClr>
              </a:solidFill>
            </a:endParaRPr>
          </a:p>
          <a:p>
            <a:endParaRPr lang="en-US" dirty="0">
              <a:solidFill>
                <a:schemeClr val="tx1">
                  <a:lumMod val="95000"/>
                  <a:lumOff val="5000"/>
                </a:schemeClr>
              </a:solidFill>
            </a:endParaRPr>
          </a:p>
        </p:txBody>
      </p:sp>
      <p:sp>
        <p:nvSpPr>
          <p:cNvPr id="8" name="Titolo 1">
            <a:extLst>
              <a:ext uri="{FF2B5EF4-FFF2-40B4-BE49-F238E27FC236}">
                <a16:creationId xmlns:a16="http://schemas.microsoft.com/office/drawing/2014/main" id="{BAB86E88-9CA4-4A1D-BE23-E451566D5E17}"/>
              </a:ext>
            </a:extLst>
          </p:cNvPr>
          <p:cNvSpPr txBox="1">
            <a:spLocks/>
          </p:cNvSpPr>
          <p:nvPr/>
        </p:nvSpPr>
        <p:spPr>
          <a:xfrm>
            <a:off x="432386" y="1203731"/>
            <a:ext cx="7145866" cy="576968"/>
          </a:xfrm>
          <a:prstGeom prst="rect">
            <a:avLst/>
          </a:prstGeom>
        </p:spPr>
        <p:txBody>
          <a:bodyPr vert="horz" lIns="91440" tIns="45720" rIns="91440" bIns="45720" rtlCol="0" anchor="ctr">
            <a:normAutofit fontScale="97500"/>
          </a:bodyPr>
          <a:lst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it-IT" sz="1800" dirty="0">
                <a:solidFill>
                  <a:schemeClr val="accent1">
                    <a:lumMod val="40000"/>
                    <a:lumOff val="60000"/>
                  </a:schemeClr>
                </a:solidFill>
                <a:latin typeface="Calibri"/>
                <a:cs typeface="Calibri"/>
              </a:rPr>
              <a:t>A blockchain application to the game of blackjack</a:t>
            </a:r>
          </a:p>
        </p:txBody>
      </p:sp>
    </p:spTree>
    <p:extLst>
      <p:ext uri="{BB962C8B-B14F-4D97-AF65-F5344CB8AC3E}">
        <p14:creationId xmlns:p14="http://schemas.microsoft.com/office/powerpoint/2010/main" val="27556139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Connettore 1 21">
            <a:extLst>
              <a:ext uri="{FF2B5EF4-FFF2-40B4-BE49-F238E27FC236}">
                <a16:creationId xmlns:a16="http://schemas.microsoft.com/office/drawing/2014/main" id="{43C524AB-43F0-CA46-93A9-F737B05F90F8}"/>
              </a:ext>
            </a:extLst>
          </p:cNvPr>
          <p:cNvCxnSpPr>
            <a:cxnSpLocks/>
          </p:cNvCxnSpPr>
          <p:nvPr/>
        </p:nvCxnSpPr>
        <p:spPr>
          <a:xfrm>
            <a:off x="1158573" y="677702"/>
            <a:ext cx="6902861" cy="0"/>
          </a:xfrm>
          <a:prstGeom prst="line">
            <a:avLst/>
          </a:prstGeom>
          <a:ln>
            <a:solidFill>
              <a:schemeClr val="tx2"/>
            </a:solidFill>
          </a:ln>
          <a:effectLst>
            <a:outerShdw dist="23000" sx="1000" sy="1000" rotWithShape="0">
              <a:srgbClr val="000000"/>
            </a:outerShdw>
          </a:effectLst>
        </p:spPr>
        <p:style>
          <a:lnRef idx="3">
            <a:schemeClr val="dk1"/>
          </a:lnRef>
          <a:fillRef idx="0">
            <a:schemeClr val="dk1"/>
          </a:fillRef>
          <a:effectRef idx="2">
            <a:schemeClr val="dk1"/>
          </a:effectRef>
          <a:fontRef idx="minor">
            <a:schemeClr val="tx1"/>
          </a:fontRef>
        </p:style>
      </p:cxnSp>
      <p:sp>
        <p:nvSpPr>
          <p:cNvPr id="6" name="CasellaDiTesto 5">
            <a:extLst>
              <a:ext uri="{FF2B5EF4-FFF2-40B4-BE49-F238E27FC236}">
                <a16:creationId xmlns:a16="http://schemas.microsoft.com/office/drawing/2014/main" id="{9BAC3C30-A0DA-3744-B690-8A21950277B6}"/>
              </a:ext>
            </a:extLst>
          </p:cNvPr>
          <p:cNvSpPr txBox="1"/>
          <p:nvPr/>
        </p:nvSpPr>
        <p:spPr>
          <a:xfrm>
            <a:off x="1158573" y="38370"/>
            <a:ext cx="2743059" cy="646331"/>
          </a:xfrm>
          <a:prstGeom prst="rect">
            <a:avLst/>
          </a:prstGeom>
          <a:noFill/>
        </p:spPr>
        <p:txBody>
          <a:bodyPr wrap="none" rtlCol="0" anchor="t">
            <a:spAutoFit/>
          </a:bodyPr>
          <a:lstStyle/>
          <a:p>
            <a:r>
              <a:rPr lang="it-IT" sz="3600" b="1" dirty="0">
                <a:latin typeface="Century Gothic" panose="020B0502020202020204" pitchFamily="34" charset="0"/>
                <a:cs typeface="Calibri"/>
              </a:rPr>
              <a:t>Simulation I</a:t>
            </a:r>
          </a:p>
        </p:txBody>
      </p:sp>
      <p:pic>
        <p:nvPicPr>
          <p:cNvPr id="17" name="Picture 2" descr="Risultato immagini per tavolo da blackjack stilizzato&quot;">
            <a:extLst>
              <a:ext uri="{FF2B5EF4-FFF2-40B4-BE49-F238E27FC236}">
                <a16:creationId xmlns:a16="http://schemas.microsoft.com/office/drawing/2014/main" id="{7C406D37-4780-4A60-8321-ECB885912AE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7907" b="17378"/>
          <a:stretch/>
        </p:blipFill>
        <p:spPr bwMode="auto">
          <a:xfrm>
            <a:off x="1820135" y="1064303"/>
            <a:ext cx="9782048" cy="5701300"/>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uppo 6">
            <a:extLst>
              <a:ext uri="{FF2B5EF4-FFF2-40B4-BE49-F238E27FC236}">
                <a16:creationId xmlns:a16="http://schemas.microsoft.com/office/drawing/2014/main" id="{9F47FF3C-AD80-41B1-89F8-970532DBE70D}"/>
              </a:ext>
            </a:extLst>
          </p:cNvPr>
          <p:cNvGrpSpPr/>
          <p:nvPr/>
        </p:nvGrpSpPr>
        <p:grpSpPr>
          <a:xfrm>
            <a:off x="449706" y="151790"/>
            <a:ext cx="479684" cy="532911"/>
            <a:chOff x="7140758" y="2526115"/>
            <a:chExt cx="395621" cy="470341"/>
          </a:xfrm>
        </p:grpSpPr>
        <p:sp>
          <p:nvSpPr>
            <p:cNvPr id="8" name="Rettangolo 7">
              <a:extLst>
                <a:ext uri="{FF2B5EF4-FFF2-40B4-BE49-F238E27FC236}">
                  <a16:creationId xmlns:a16="http://schemas.microsoft.com/office/drawing/2014/main" id="{B12ED509-CFF7-4378-8866-187CE2AB5136}"/>
                </a:ext>
              </a:extLst>
            </p:cNvPr>
            <p:cNvSpPr/>
            <p:nvPr/>
          </p:nvSpPr>
          <p:spPr>
            <a:xfrm rot="2497457">
              <a:off x="7278872" y="2603748"/>
              <a:ext cx="252441" cy="39270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pic>
          <p:nvPicPr>
            <p:cNvPr id="9" name="Immagine 8">
              <a:extLst>
                <a:ext uri="{FF2B5EF4-FFF2-40B4-BE49-F238E27FC236}">
                  <a16:creationId xmlns:a16="http://schemas.microsoft.com/office/drawing/2014/main" id="{39D6F86C-0EFB-40CD-A584-9139038574F5}"/>
                </a:ext>
              </a:extLst>
            </p:cNvPr>
            <p:cNvPicPr>
              <a:picLocks noChangeAspect="1"/>
            </p:cNvPicPr>
            <p:nvPr/>
          </p:nvPicPr>
          <p:blipFill rotWithShape="1">
            <a:blip r:embed="rId3"/>
            <a:srcRect l="15286" t="6053" r="26742" b="10200"/>
            <a:stretch/>
          </p:blipFill>
          <p:spPr>
            <a:xfrm rot="1534430">
              <a:off x="7140758" y="2526115"/>
              <a:ext cx="301386" cy="440812"/>
            </a:xfrm>
            <a:prstGeom prst="rect">
              <a:avLst/>
            </a:prstGeom>
            <a:solidFill>
              <a:schemeClr val="bg1"/>
            </a:solidFill>
          </p:spPr>
        </p:pic>
        <p:sp>
          <p:nvSpPr>
            <p:cNvPr id="10" name="Goccia 9">
              <a:extLst>
                <a:ext uri="{FF2B5EF4-FFF2-40B4-BE49-F238E27FC236}">
                  <a16:creationId xmlns:a16="http://schemas.microsoft.com/office/drawing/2014/main" id="{B13E7E7D-0F74-4E7E-80AF-DAA3C776E97D}"/>
                </a:ext>
              </a:extLst>
            </p:cNvPr>
            <p:cNvSpPr/>
            <p:nvPr/>
          </p:nvSpPr>
          <p:spPr>
            <a:xfrm>
              <a:off x="7514893" y="2725493"/>
              <a:ext cx="21486" cy="29701"/>
            </a:xfrm>
            <a:prstGeom prst="teardrop">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grpSp>
      <p:pic>
        <p:nvPicPr>
          <p:cNvPr id="11" name="Immagine 10" descr="Immagine che contiene stanza, edificio, scena, tavolo&#10;&#10;Descrizione generata automaticamente">
            <a:extLst>
              <a:ext uri="{FF2B5EF4-FFF2-40B4-BE49-F238E27FC236}">
                <a16:creationId xmlns:a16="http://schemas.microsoft.com/office/drawing/2014/main" id="{107EF556-A01B-4F67-B216-1B7382B1A766}"/>
              </a:ext>
            </a:extLst>
          </p:cNvPr>
          <p:cNvPicPr>
            <a:picLocks noChangeAspect="1"/>
          </p:cNvPicPr>
          <p:nvPr/>
        </p:nvPicPr>
        <p:blipFill>
          <a:blip r:embed="rId4"/>
          <a:stretch>
            <a:fillRect/>
          </a:stretch>
        </p:blipFill>
        <p:spPr>
          <a:xfrm>
            <a:off x="6210926" y="4272197"/>
            <a:ext cx="949375" cy="712031"/>
          </a:xfrm>
          <a:prstGeom prst="rect">
            <a:avLst/>
          </a:prstGeom>
        </p:spPr>
      </p:pic>
      <p:pic>
        <p:nvPicPr>
          <p:cNvPr id="7170" name="Picture 2" descr="Risultato immagini per dieci di fiori&quot;">
            <a:extLst>
              <a:ext uri="{FF2B5EF4-FFF2-40B4-BE49-F238E27FC236}">
                <a16:creationId xmlns:a16="http://schemas.microsoft.com/office/drawing/2014/main" id="{C2C1EE6F-6FDF-485E-B322-A3F91FEDF47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56028" y="3267967"/>
            <a:ext cx="517706" cy="712031"/>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Risultato immagini per dieci di quadri&quot;">
            <a:extLst>
              <a:ext uri="{FF2B5EF4-FFF2-40B4-BE49-F238E27FC236}">
                <a16:creationId xmlns:a16="http://schemas.microsoft.com/office/drawing/2014/main" id="{A8B5B97B-595F-478C-A1AF-12A08A56827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flipH="1">
            <a:off x="6711159" y="3267967"/>
            <a:ext cx="517706" cy="712031"/>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descr="Risultato immagini per jack di picche&quot;">
            <a:extLst>
              <a:ext uri="{FF2B5EF4-FFF2-40B4-BE49-F238E27FC236}">
                <a16:creationId xmlns:a16="http://schemas.microsoft.com/office/drawing/2014/main" id="{6A9B9864-EBB1-42A7-A6AD-889840986F8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14881" y="1486592"/>
            <a:ext cx="517706" cy="712032"/>
          </a:xfrm>
          <a:prstGeom prst="rect">
            <a:avLst/>
          </a:prstGeom>
          <a:noFill/>
          <a:extLst>
            <a:ext uri="{909E8E84-426E-40DD-AFC4-6F175D3DCCD1}">
              <a14:hiddenFill xmlns:a14="http://schemas.microsoft.com/office/drawing/2010/main">
                <a:solidFill>
                  <a:srgbClr val="FFFFFF"/>
                </a:solidFill>
              </a14:hiddenFill>
            </a:ext>
          </a:extLst>
        </p:spPr>
      </p:pic>
      <p:sp>
        <p:nvSpPr>
          <p:cNvPr id="15" name="Rettangolo 14">
            <a:extLst>
              <a:ext uri="{FF2B5EF4-FFF2-40B4-BE49-F238E27FC236}">
                <a16:creationId xmlns:a16="http://schemas.microsoft.com/office/drawing/2014/main" id="{D261A066-7926-4FEB-B1FD-248C29EDBCBC}"/>
              </a:ext>
            </a:extLst>
          </p:cNvPr>
          <p:cNvSpPr/>
          <p:nvPr/>
        </p:nvSpPr>
        <p:spPr>
          <a:xfrm>
            <a:off x="8844196" y="2870809"/>
            <a:ext cx="2475096" cy="15063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The Gamer has a score of 20, which is pretty high; hence he stands</a:t>
            </a:r>
          </a:p>
        </p:txBody>
      </p:sp>
      <p:sp>
        <p:nvSpPr>
          <p:cNvPr id="2" name="Rettangolo 1">
            <a:extLst>
              <a:ext uri="{FF2B5EF4-FFF2-40B4-BE49-F238E27FC236}">
                <a16:creationId xmlns:a16="http://schemas.microsoft.com/office/drawing/2014/main" id="{39AA0DAA-61DF-4BE4-8816-FF7A6B8F8E47}"/>
              </a:ext>
            </a:extLst>
          </p:cNvPr>
          <p:cNvSpPr/>
          <p:nvPr/>
        </p:nvSpPr>
        <p:spPr>
          <a:xfrm>
            <a:off x="5921115" y="3162926"/>
            <a:ext cx="1424065" cy="944380"/>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cxnSp>
        <p:nvCxnSpPr>
          <p:cNvPr id="18" name="Connettore 2 17">
            <a:extLst>
              <a:ext uri="{FF2B5EF4-FFF2-40B4-BE49-F238E27FC236}">
                <a16:creationId xmlns:a16="http://schemas.microsoft.com/office/drawing/2014/main" id="{CBDC7F71-C7E7-456D-96D3-77F1AECCC440}"/>
              </a:ext>
            </a:extLst>
          </p:cNvPr>
          <p:cNvCxnSpPr>
            <a:cxnSpLocks/>
          </p:cNvCxnSpPr>
          <p:nvPr/>
        </p:nvCxnSpPr>
        <p:spPr>
          <a:xfrm flipH="1">
            <a:off x="7435123" y="3620235"/>
            <a:ext cx="1328277" cy="14881"/>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4" name="Rettangolo 13">
            <a:extLst>
              <a:ext uri="{FF2B5EF4-FFF2-40B4-BE49-F238E27FC236}">
                <a16:creationId xmlns:a16="http://schemas.microsoft.com/office/drawing/2014/main" id="{780F28AE-374F-49DB-A5A4-DEE59EAE2AB9}"/>
              </a:ext>
            </a:extLst>
          </p:cNvPr>
          <p:cNvSpPr/>
          <p:nvPr/>
        </p:nvSpPr>
        <p:spPr>
          <a:xfrm>
            <a:off x="6210926" y="1379095"/>
            <a:ext cx="729520" cy="944380"/>
          </a:xfrm>
          <a:prstGeom prst="rect">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22" name="Rettangolo 21">
            <a:extLst>
              <a:ext uri="{FF2B5EF4-FFF2-40B4-BE49-F238E27FC236}">
                <a16:creationId xmlns:a16="http://schemas.microsoft.com/office/drawing/2014/main" id="{57FCE11B-8BEF-4905-8169-B2C6F8589C4C}"/>
              </a:ext>
            </a:extLst>
          </p:cNvPr>
          <p:cNvSpPr/>
          <p:nvPr/>
        </p:nvSpPr>
        <p:spPr>
          <a:xfrm>
            <a:off x="2038662" y="1317034"/>
            <a:ext cx="2747416" cy="18458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600" dirty="0"/>
              <a:t>The Dealer instead has a face card, therefore worth 10. He must turn at least another card to reach 17, to follow the rule, and to reach at least 20 to beat the Gamer</a:t>
            </a:r>
          </a:p>
        </p:txBody>
      </p:sp>
      <p:cxnSp>
        <p:nvCxnSpPr>
          <p:cNvPr id="23" name="Connettore 2 22">
            <a:extLst>
              <a:ext uri="{FF2B5EF4-FFF2-40B4-BE49-F238E27FC236}">
                <a16:creationId xmlns:a16="http://schemas.microsoft.com/office/drawing/2014/main" id="{6B64847D-AF83-4A13-961D-5FA94B9C7ABC}"/>
              </a:ext>
            </a:extLst>
          </p:cNvPr>
          <p:cNvCxnSpPr>
            <a:cxnSpLocks/>
          </p:cNvCxnSpPr>
          <p:nvPr/>
        </p:nvCxnSpPr>
        <p:spPr>
          <a:xfrm flipV="1">
            <a:off x="4862304" y="1851285"/>
            <a:ext cx="1272396" cy="362221"/>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pic>
        <p:nvPicPr>
          <p:cNvPr id="20" name="Picture 4" descr="Risultato immagini per sette dic uori&quot;">
            <a:extLst>
              <a:ext uri="{FF2B5EF4-FFF2-40B4-BE49-F238E27FC236}">
                <a16:creationId xmlns:a16="http://schemas.microsoft.com/office/drawing/2014/main" id="{017A0941-3380-4365-93EA-1B403D4DC45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617112" y="6072808"/>
            <a:ext cx="457124" cy="6634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319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childTnLst>
                          </p:cTn>
                        </p:par>
                        <p:par>
                          <p:cTn id="11" fill="hold">
                            <p:stCondLst>
                              <p:cond delay="500"/>
                            </p:stCondLst>
                            <p:childTnLst>
                              <p:par>
                                <p:cTn id="12" presetID="10" presetClass="entr" presetSubtype="0" fill="hold" grpId="0" nodeType="afterEffect">
                                  <p:stCondLst>
                                    <p:cond delay="2000"/>
                                  </p:stCondLst>
                                  <p:childTnLst>
                                    <p:set>
                                      <p:cBhvr>
                                        <p:cTn id="13" dur="1" fill="hold">
                                          <p:stCondLst>
                                            <p:cond delay="0"/>
                                          </p:stCondLst>
                                        </p:cTn>
                                        <p:tgtEl>
                                          <p:spTgt spid="22"/>
                                        </p:tgtEl>
                                        <p:attrNameLst>
                                          <p:attrName>style.visibility</p:attrName>
                                        </p:attrNameLst>
                                      </p:cBhvr>
                                      <p:to>
                                        <p:strVal val="visible"/>
                                      </p:to>
                                    </p:set>
                                    <p:animEffect transition="in" filter="fade">
                                      <p:cBhvr>
                                        <p:cTn id="14" dur="500"/>
                                        <p:tgtEl>
                                          <p:spTgt spid="22"/>
                                        </p:tgtEl>
                                      </p:cBhvr>
                                    </p:animEffect>
                                  </p:childTnLst>
                                </p:cTn>
                              </p:par>
                            </p:childTnLst>
                          </p:cTn>
                        </p:par>
                        <p:par>
                          <p:cTn id="15" fill="hold">
                            <p:stCondLst>
                              <p:cond delay="3000"/>
                            </p:stCondLst>
                            <p:childTnLst>
                              <p:par>
                                <p:cTn id="16" presetID="10" presetClass="entr" presetSubtype="0" fill="hold" nodeType="after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fade">
                                      <p:cBhvr>
                                        <p:cTn id="18"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2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Connettore 1 21">
            <a:extLst>
              <a:ext uri="{FF2B5EF4-FFF2-40B4-BE49-F238E27FC236}">
                <a16:creationId xmlns:a16="http://schemas.microsoft.com/office/drawing/2014/main" id="{43C524AB-43F0-CA46-93A9-F737B05F90F8}"/>
              </a:ext>
            </a:extLst>
          </p:cNvPr>
          <p:cNvCxnSpPr>
            <a:cxnSpLocks/>
          </p:cNvCxnSpPr>
          <p:nvPr/>
        </p:nvCxnSpPr>
        <p:spPr>
          <a:xfrm>
            <a:off x="1158573" y="677702"/>
            <a:ext cx="6902861" cy="0"/>
          </a:xfrm>
          <a:prstGeom prst="line">
            <a:avLst/>
          </a:prstGeom>
          <a:ln>
            <a:solidFill>
              <a:schemeClr val="tx2"/>
            </a:solidFill>
          </a:ln>
          <a:effectLst>
            <a:outerShdw dist="23000" sx="1000" sy="1000" rotWithShape="0">
              <a:srgbClr val="000000"/>
            </a:outerShdw>
          </a:effectLst>
        </p:spPr>
        <p:style>
          <a:lnRef idx="3">
            <a:schemeClr val="dk1"/>
          </a:lnRef>
          <a:fillRef idx="0">
            <a:schemeClr val="dk1"/>
          </a:fillRef>
          <a:effectRef idx="2">
            <a:schemeClr val="dk1"/>
          </a:effectRef>
          <a:fontRef idx="minor">
            <a:schemeClr val="tx1"/>
          </a:fontRef>
        </p:style>
      </p:cxnSp>
      <p:sp>
        <p:nvSpPr>
          <p:cNvPr id="6" name="CasellaDiTesto 5">
            <a:extLst>
              <a:ext uri="{FF2B5EF4-FFF2-40B4-BE49-F238E27FC236}">
                <a16:creationId xmlns:a16="http://schemas.microsoft.com/office/drawing/2014/main" id="{9BAC3C30-A0DA-3744-B690-8A21950277B6}"/>
              </a:ext>
            </a:extLst>
          </p:cNvPr>
          <p:cNvSpPr txBox="1"/>
          <p:nvPr/>
        </p:nvSpPr>
        <p:spPr>
          <a:xfrm>
            <a:off x="1158573" y="38370"/>
            <a:ext cx="2743059" cy="646331"/>
          </a:xfrm>
          <a:prstGeom prst="rect">
            <a:avLst/>
          </a:prstGeom>
          <a:noFill/>
        </p:spPr>
        <p:txBody>
          <a:bodyPr wrap="none" rtlCol="0" anchor="t">
            <a:spAutoFit/>
          </a:bodyPr>
          <a:lstStyle/>
          <a:p>
            <a:r>
              <a:rPr lang="it-IT" sz="3600" b="1" dirty="0">
                <a:latin typeface="Century Gothic" panose="020B0502020202020204" pitchFamily="34" charset="0"/>
                <a:cs typeface="Calibri"/>
              </a:rPr>
              <a:t>Simulation I</a:t>
            </a:r>
          </a:p>
        </p:txBody>
      </p:sp>
      <p:pic>
        <p:nvPicPr>
          <p:cNvPr id="17" name="Picture 2" descr="Risultato immagini per tavolo da blackjack stilizzato&quot;">
            <a:extLst>
              <a:ext uri="{FF2B5EF4-FFF2-40B4-BE49-F238E27FC236}">
                <a16:creationId xmlns:a16="http://schemas.microsoft.com/office/drawing/2014/main" id="{7C406D37-4780-4A60-8321-ECB885912AE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7907" b="17378"/>
          <a:stretch/>
        </p:blipFill>
        <p:spPr bwMode="auto">
          <a:xfrm>
            <a:off x="1820135" y="1064303"/>
            <a:ext cx="9782048" cy="57013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isultato immagini per sette dic uori&quot;">
            <a:extLst>
              <a:ext uri="{FF2B5EF4-FFF2-40B4-BE49-F238E27FC236}">
                <a16:creationId xmlns:a16="http://schemas.microsoft.com/office/drawing/2014/main" id="{1A94FFD5-8CF0-4913-9247-4B973062C2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17112" y="6071966"/>
            <a:ext cx="457124" cy="664309"/>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uppo 6">
            <a:extLst>
              <a:ext uri="{FF2B5EF4-FFF2-40B4-BE49-F238E27FC236}">
                <a16:creationId xmlns:a16="http://schemas.microsoft.com/office/drawing/2014/main" id="{9F47FF3C-AD80-41B1-89F8-970532DBE70D}"/>
              </a:ext>
            </a:extLst>
          </p:cNvPr>
          <p:cNvGrpSpPr/>
          <p:nvPr/>
        </p:nvGrpSpPr>
        <p:grpSpPr>
          <a:xfrm>
            <a:off x="449706" y="151790"/>
            <a:ext cx="479684" cy="532911"/>
            <a:chOff x="7140758" y="2526115"/>
            <a:chExt cx="395621" cy="470341"/>
          </a:xfrm>
        </p:grpSpPr>
        <p:sp>
          <p:nvSpPr>
            <p:cNvPr id="8" name="Rettangolo 7">
              <a:extLst>
                <a:ext uri="{FF2B5EF4-FFF2-40B4-BE49-F238E27FC236}">
                  <a16:creationId xmlns:a16="http://schemas.microsoft.com/office/drawing/2014/main" id="{B12ED509-CFF7-4378-8866-187CE2AB5136}"/>
                </a:ext>
              </a:extLst>
            </p:cNvPr>
            <p:cNvSpPr/>
            <p:nvPr/>
          </p:nvSpPr>
          <p:spPr>
            <a:xfrm rot="2497457">
              <a:off x="7278872" y="2603748"/>
              <a:ext cx="252441" cy="39270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pic>
          <p:nvPicPr>
            <p:cNvPr id="9" name="Immagine 8">
              <a:extLst>
                <a:ext uri="{FF2B5EF4-FFF2-40B4-BE49-F238E27FC236}">
                  <a16:creationId xmlns:a16="http://schemas.microsoft.com/office/drawing/2014/main" id="{39D6F86C-0EFB-40CD-A584-9139038574F5}"/>
                </a:ext>
              </a:extLst>
            </p:cNvPr>
            <p:cNvPicPr>
              <a:picLocks noChangeAspect="1"/>
            </p:cNvPicPr>
            <p:nvPr/>
          </p:nvPicPr>
          <p:blipFill rotWithShape="1">
            <a:blip r:embed="rId4"/>
            <a:srcRect l="15286" t="6053" r="26742" b="10200"/>
            <a:stretch/>
          </p:blipFill>
          <p:spPr>
            <a:xfrm rot="1534430">
              <a:off x="7140758" y="2526115"/>
              <a:ext cx="301386" cy="440812"/>
            </a:xfrm>
            <a:prstGeom prst="rect">
              <a:avLst/>
            </a:prstGeom>
            <a:solidFill>
              <a:schemeClr val="bg1"/>
            </a:solidFill>
          </p:spPr>
        </p:pic>
        <p:sp>
          <p:nvSpPr>
            <p:cNvPr id="10" name="Goccia 9">
              <a:extLst>
                <a:ext uri="{FF2B5EF4-FFF2-40B4-BE49-F238E27FC236}">
                  <a16:creationId xmlns:a16="http://schemas.microsoft.com/office/drawing/2014/main" id="{B13E7E7D-0F74-4E7E-80AF-DAA3C776E97D}"/>
                </a:ext>
              </a:extLst>
            </p:cNvPr>
            <p:cNvSpPr/>
            <p:nvPr/>
          </p:nvSpPr>
          <p:spPr>
            <a:xfrm>
              <a:off x="7514893" y="2725493"/>
              <a:ext cx="21486" cy="29701"/>
            </a:xfrm>
            <a:prstGeom prst="teardrop">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grpSp>
      <p:pic>
        <p:nvPicPr>
          <p:cNvPr id="11" name="Immagine 10" descr="Immagine che contiene stanza, edificio, scena, tavolo&#10;&#10;Descrizione generata automaticamente">
            <a:extLst>
              <a:ext uri="{FF2B5EF4-FFF2-40B4-BE49-F238E27FC236}">
                <a16:creationId xmlns:a16="http://schemas.microsoft.com/office/drawing/2014/main" id="{107EF556-A01B-4F67-B216-1B7382B1A766}"/>
              </a:ext>
            </a:extLst>
          </p:cNvPr>
          <p:cNvPicPr>
            <a:picLocks noChangeAspect="1"/>
          </p:cNvPicPr>
          <p:nvPr/>
        </p:nvPicPr>
        <p:blipFill>
          <a:blip r:embed="rId5"/>
          <a:stretch>
            <a:fillRect/>
          </a:stretch>
        </p:blipFill>
        <p:spPr>
          <a:xfrm>
            <a:off x="6210926" y="4272197"/>
            <a:ext cx="949375" cy="712031"/>
          </a:xfrm>
          <a:prstGeom prst="rect">
            <a:avLst/>
          </a:prstGeom>
        </p:spPr>
      </p:pic>
      <p:pic>
        <p:nvPicPr>
          <p:cNvPr id="7170" name="Picture 2" descr="Risultato immagini per dieci di fiori&quot;">
            <a:extLst>
              <a:ext uri="{FF2B5EF4-FFF2-40B4-BE49-F238E27FC236}">
                <a16:creationId xmlns:a16="http://schemas.microsoft.com/office/drawing/2014/main" id="{C2C1EE6F-6FDF-485E-B322-A3F91FEDF47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56028" y="3267967"/>
            <a:ext cx="517706" cy="712031"/>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Risultato immagini per dieci di quadri&quot;">
            <a:extLst>
              <a:ext uri="{FF2B5EF4-FFF2-40B4-BE49-F238E27FC236}">
                <a16:creationId xmlns:a16="http://schemas.microsoft.com/office/drawing/2014/main" id="{A8B5B97B-595F-478C-A1AF-12A08A56827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flipH="1">
            <a:off x="6711159" y="3267967"/>
            <a:ext cx="517706" cy="712031"/>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descr="Risultato immagini per jack di picche&quot;">
            <a:extLst>
              <a:ext uri="{FF2B5EF4-FFF2-40B4-BE49-F238E27FC236}">
                <a16:creationId xmlns:a16="http://schemas.microsoft.com/office/drawing/2014/main" id="{6A9B9864-EBB1-42A7-A6AD-889840986F8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314881" y="1486592"/>
            <a:ext cx="517706" cy="712032"/>
          </a:xfrm>
          <a:prstGeom prst="rect">
            <a:avLst/>
          </a:prstGeom>
          <a:noFill/>
          <a:extLst>
            <a:ext uri="{909E8E84-426E-40DD-AFC4-6F175D3DCCD1}">
              <a14:hiddenFill xmlns:a14="http://schemas.microsoft.com/office/drawing/2010/main">
                <a:solidFill>
                  <a:srgbClr val="FFFFFF"/>
                </a:solidFill>
              </a14:hiddenFill>
            </a:ext>
          </a:extLst>
        </p:spPr>
      </p:pic>
      <p:sp>
        <p:nvSpPr>
          <p:cNvPr id="15" name="Rettangolo 14">
            <a:extLst>
              <a:ext uri="{FF2B5EF4-FFF2-40B4-BE49-F238E27FC236}">
                <a16:creationId xmlns:a16="http://schemas.microsoft.com/office/drawing/2014/main" id="{D261A066-7926-4FEB-B1FD-248C29EDBCBC}"/>
              </a:ext>
            </a:extLst>
          </p:cNvPr>
          <p:cNvSpPr/>
          <p:nvPr/>
        </p:nvSpPr>
        <p:spPr>
          <a:xfrm>
            <a:off x="8678680" y="4984228"/>
            <a:ext cx="2475096" cy="15063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The Dealer has turned an ace and has therefore a Blackjack!</a:t>
            </a:r>
          </a:p>
        </p:txBody>
      </p:sp>
      <p:pic>
        <p:nvPicPr>
          <p:cNvPr id="8194" name="Picture 2" descr="Risultato immagini per asso di cuori&quot;">
            <a:extLst>
              <a:ext uri="{FF2B5EF4-FFF2-40B4-BE49-F238E27FC236}">
                <a16:creationId xmlns:a16="http://schemas.microsoft.com/office/drawing/2014/main" id="{A4202CEC-22C1-43F8-9CC4-527CA842806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970012" y="1486593"/>
            <a:ext cx="517706" cy="712031"/>
          </a:xfrm>
          <a:prstGeom prst="rect">
            <a:avLst/>
          </a:prstGeom>
          <a:noFill/>
          <a:extLst>
            <a:ext uri="{909E8E84-426E-40DD-AFC4-6F175D3DCCD1}">
              <a14:hiddenFill xmlns:a14="http://schemas.microsoft.com/office/drawing/2010/main">
                <a:solidFill>
                  <a:srgbClr val="FFFFFF"/>
                </a:solidFill>
              </a14:hiddenFill>
            </a:ext>
          </a:extLst>
        </p:spPr>
      </p:pic>
      <p:sp>
        <p:nvSpPr>
          <p:cNvPr id="21" name="Rettangolo 20">
            <a:extLst>
              <a:ext uri="{FF2B5EF4-FFF2-40B4-BE49-F238E27FC236}">
                <a16:creationId xmlns:a16="http://schemas.microsoft.com/office/drawing/2014/main" id="{1C1F2C5E-8F4D-4F0D-87EB-CECA6CAD7526}"/>
              </a:ext>
            </a:extLst>
          </p:cNvPr>
          <p:cNvSpPr/>
          <p:nvPr/>
        </p:nvSpPr>
        <p:spPr>
          <a:xfrm>
            <a:off x="6210926" y="1379095"/>
            <a:ext cx="1404077" cy="944380"/>
          </a:xfrm>
          <a:prstGeom prst="rect">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Tree>
    <p:extLst>
      <p:ext uri="{BB962C8B-B14F-4D97-AF65-F5344CB8AC3E}">
        <p14:creationId xmlns:p14="http://schemas.microsoft.com/office/powerpoint/2010/main" val="1679280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8194"/>
                                        </p:tgtEl>
                                        <p:attrNameLst>
                                          <p:attrName>style.visibility</p:attrName>
                                        </p:attrNameLst>
                                      </p:cBhvr>
                                      <p:to>
                                        <p:strVal val="visible"/>
                                      </p:to>
                                    </p:set>
                                    <p:anim calcmode="lin" valueType="num">
                                      <p:cBhvr additive="base">
                                        <p:cTn id="7" dur="500" fill="hold"/>
                                        <p:tgtEl>
                                          <p:spTgt spid="8194"/>
                                        </p:tgtEl>
                                        <p:attrNameLst>
                                          <p:attrName>ppt_x</p:attrName>
                                        </p:attrNameLst>
                                      </p:cBhvr>
                                      <p:tavLst>
                                        <p:tav tm="0">
                                          <p:val>
                                            <p:strVal val="#ppt_x"/>
                                          </p:val>
                                        </p:tav>
                                        <p:tav tm="100000">
                                          <p:val>
                                            <p:strVal val="#ppt_x"/>
                                          </p:val>
                                        </p:tav>
                                      </p:tavLst>
                                    </p:anim>
                                    <p:anim calcmode="lin" valueType="num">
                                      <p:cBhvr additive="base">
                                        <p:cTn id="8" dur="500" fill="hold"/>
                                        <p:tgtEl>
                                          <p:spTgt spid="8194"/>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500"/>
                                        <p:tgtEl>
                                          <p:spTgt spid="21"/>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21"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Connettore 1 21">
            <a:extLst>
              <a:ext uri="{FF2B5EF4-FFF2-40B4-BE49-F238E27FC236}">
                <a16:creationId xmlns:a16="http://schemas.microsoft.com/office/drawing/2014/main" id="{43C524AB-43F0-CA46-93A9-F737B05F90F8}"/>
              </a:ext>
            </a:extLst>
          </p:cNvPr>
          <p:cNvCxnSpPr>
            <a:cxnSpLocks/>
          </p:cNvCxnSpPr>
          <p:nvPr/>
        </p:nvCxnSpPr>
        <p:spPr>
          <a:xfrm>
            <a:off x="1158573" y="677702"/>
            <a:ext cx="6902861" cy="0"/>
          </a:xfrm>
          <a:prstGeom prst="line">
            <a:avLst/>
          </a:prstGeom>
          <a:ln>
            <a:solidFill>
              <a:schemeClr val="tx2"/>
            </a:solidFill>
          </a:ln>
          <a:effectLst>
            <a:outerShdw dist="23000" sx="1000" sy="1000" rotWithShape="0">
              <a:srgbClr val="000000"/>
            </a:outerShdw>
          </a:effectLst>
        </p:spPr>
        <p:style>
          <a:lnRef idx="3">
            <a:schemeClr val="dk1"/>
          </a:lnRef>
          <a:fillRef idx="0">
            <a:schemeClr val="dk1"/>
          </a:fillRef>
          <a:effectRef idx="2">
            <a:schemeClr val="dk1"/>
          </a:effectRef>
          <a:fontRef idx="minor">
            <a:schemeClr val="tx1"/>
          </a:fontRef>
        </p:style>
      </p:cxnSp>
      <p:sp>
        <p:nvSpPr>
          <p:cNvPr id="6" name="CasellaDiTesto 5">
            <a:extLst>
              <a:ext uri="{FF2B5EF4-FFF2-40B4-BE49-F238E27FC236}">
                <a16:creationId xmlns:a16="http://schemas.microsoft.com/office/drawing/2014/main" id="{9BAC3C30-A0DA-3744-B690-8A21950277B6}"/>
              </a:ext>
            </a:extLst>
          </p:cNvPr>
          <p:cNvSpPr txBox="1"/>
          <p:nvPr/>
        </p:nvSpPr>
        <p:spPr>
          <a:xfrm>
            <a:off x="1158573" y="38370"/>
            <a:ext cx="2743059" cy="646331"/>
          </a:xfrm>
          <a:prstGeom prst="rect">
            <a:avLst/>
          </a:prstGeom>
          <a:noFill/>
        </p:spPr>
        <p:txBody>
          <a:bodyPr wrap="none" rtlCol="0" anchor="t">
            <a:spAutoFit/>
          </a:bodyPr>
          <a:lstStyle/>
          <a:p>
            <a:r>
              <a:rPr lang="it-IT" sz="3600" b="1" dirty="0">
                <a:latin typeface="Century Gothic" panose="020B0502020202020204" pitchFamily="34" charset="0"/>
                <a:cs typeface="Calibri"/>
              </a:rPr>
              <a:t>Simulation I</a:t>
            </a:r>
          </a:p>
        </p:txBody>
      </p:sp>
      <p:pic>
        <p:nvPicPr>
          <p:cNvPr id="17" name="Picture 2" descr="Risultato immagini per tavolo da blackjack stilizzato&quot;">
            <a:extLst>
              <a:ext uri="{FF2B5EF4-FFF2-40B4-BE49-F238E27FC236}">
                <a16:creationId xmlns:a16="http://schemas.microsoft.com/office/drawing/2014/main" id="{7C406D37-4780-4A60-8321-ECB885912AE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7907" b="17378"/>
          <a:stretch/>
        </p:blipFill>
        <p:spPr bwMode="auto">
          <a:xfrm>
            <a:off x="1820135" y="1064303"/>
            <a:ext cx="9782048" cy="57013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isultato immagini per sette dic uori&quot;">
            <a:extLst>
              <a:ext uri="{FF2B5EF4-FFF2-40B4-BE49-F238E27FC236}">
                <a16:creationId xmlns:a16="http://schemas.microsoft.com/office/drawing/2014/main" id="{1A94FFD5-8CF0-4913-9247-4B973062C2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17112" y="6071966"/>
            <a:ext cx="457124" cy="664309"/>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uppo 6">
            <a:extLst>
              <a:ext uri="{FF2B5EF4-FFF2-40B4-BE49-F238E27FC236}">
                <a16:creationId xmlns:a16="http://schemas.microsoft.com/office/drawing/2014/main" id="{9F47FF3C-AD80-41B1-89F8-970532DBE70D}"/>
              </a:ext>
            </a:extLst>
          </p:cNvPr>
          <p:cNvGrpSpPr/>
          <p:nvPr/>
        </p:nvGrpSpPr>
        <p:grpSpPr>
          <a:xfrm>
            <a:off x="449706" y="151790"/>
            <a:ext cx="479684" cy="532911"/>
            <a:chOff x="7140758" y="2526115"/>
            <a:chExt cx="395621" cy="470341"/>
          </a:xfrm>
        </p:grpSpPr>
        <p:sp>
          <p:nvSpPr>
            <p:cNvPr id="8" name="Rettangolo 7">
              <a:extLst>
                <a:ext uri="{FF2B5EF4-FFF2-40B4-BE49-F238E27FC236}">
                  <a16:creationId xmlns:a16="http://schemas.microsoft.com/office/drawing/2014/main" id="{B12ED509-CFF7-4378-8866-187CE2AB5136}"/>
                </a:ext>
              </a:extLst>
            </p:cNvPr>
            <p:cNvSpPr/>
            <p:nvPr/>
          </p:nvSpPr>
          <p:spPr>
            <a:xfrm rot="2497457">
              <a:off x="7278872" y="2603748"/>
              <a:ext cx="252441" cy="39270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pic>
          <p:nvPicPr>
            <p:cNvPr id="9" name="Immagine 8">
              <a:extLst>
                <a:ext uri="{FF2B5EF4-FFF2-40B4-BE49-F238E27FC236}">
                  <a16:creationId xmlns:a16="http://schemas.microsoft.com/office/drawing/2014/main" id="{39D6F86C-0EFB-40CD-A584-9139038574F5}"/>
                </a:ext>
              </a:extLst>
            </p:cNvPr>
            <p:cNvPicPr>
              <a:picLocks noChangeAspect="1"/>
            </p:cNvPicPr>
            <p:nvPr/>
          </p:nvPicPr>
          <p:blipFill rotWithShape="1">
            <a:blip r:embed="rId4"/>
            <a:srcRect l="15286" t="6053" r="26742" b="10200"/>
            <a:stretch/>
          </p:blipFill>
          <p:spPr>
            <a:xfrm rot="1534430">
              <a:off x="7140758" y="2526115"/>
              <a:ext cx="301386" cy="440812"/>
            </a:xfrm>
            <a:prstGeom prst="rect">
              <a:avLst/>
            </a:prstGeom>
            <a:solidFill>
              <a:schemeClr val="bg1"/>
            </a:solidFill>
          </p:spPr>
        </p:pic>
        <p:sp>
          <p:nvSpPr>
            <p:cNvPr id="10" name="Goccia 9">
              <a:extLst>
                <a:ext uri="{FF2B5EF4-FFF2-40B4-BE49-F238E27FC236}">
                  <a16:creationId xmlns:a16="http://schemas.microsoft.com/office/drawing/2014/main" id="{B13E7E7D-0F74-4E7E-80AF-DAA3C776E97D}"/>
                </a:ext>
              </a:extLst>
            </p:cNvPr>
            <p:cNvSpPr/>
            <p:nvPr/>
          </p:nvSpPr>
          <p:spPr>
            <a:xfrm>
              <a:off x="7514893" y="2725493"/>
              <a:ext cx="21486" cy="29701"/>
            </a:xfrm>
            <a:prstGeom prst="teardrop">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grpSp>
      <p:pic>
        <p:nvPicPr>
          <p:cNvPr id="11" name="Immagine 10" descr="Immagine che contiene stanza, edificio, scena, tavolo&#10;&#10;Descrizione generata automaticamente">
            <a:extLst>
              <a:ext uri="{FF2B5EF4-FFF2-40B4-BE49-F238E27FC236}">
                <a16:creationId xmlns:a16="http://schemas.microsoft.com/office/drawing/2014/main" id="{107EF556-A01B-4F67-B216-1B7382B1A766}"/>
              </a:ext>
            </a:extLst>
          </p:cNvPr>
          <p:cNvPicPr>
            <a:picLocks noChangeAspect="1"/>
          </p:cNvPicPr>
          <p:nvPr/>
        </p:nvPicPr>
        <p:blipFill>
          <a:blip r:embed="rId5"/>
          <a:stretch>
            <a:fillRect/>
          </a:stretch>
        </p:blipFill>
        <p:spPr>
          <a:xfrm>
            <a:off x="6210926" y="4272197"/>
            <a:ext cx="949375" cy="712031"/>
          </a:xfrm>
          <a:prstGeom prst="rect">
            <a:avLst/>
          </a:prstGeom>
        </p:spPr>
      </p:pic>
      <p:pic>
        <p:nvPicPr>
          <p:cNvPr id="7170" name="Picture 2" descr="Risultato immagini per dieci di fiori&quot;">
            <a:extLst>
              <a:ext uri="{FF2B5EF4-FFF2-40B4-BE49-F238E27FC236}">
                <a16:creationId xmlns:a16="http://schemas.microsoft.com/office/drawing/2014/main" id="{C2C1EE6F-6FDF-485E-B322-A3F91FEDF47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56028" y="3267967"/>
            <a:ext cx="517706" cy="712031"/>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Risultato immagini per dieci di quadri&quot;">
            <a:extLst>
              <a:ext uri="{FF2B5EF4-FFF2-40B4-BE49-F238E27FC236}">
                <a16:creationId xmlns:a16="http://schemas.microsoft.com/office/drawing/2014/main" id="{A8B5B97B-595F-478C-A1AF-12A08A56827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flipH="1">
            <a:off x="6711159" y="3267967"/>
            <a:ext cx="517706" cy="712031"/>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descr="Risultato immagini per jack di picche&quot;">
            <a:extLst>
              <a:ext uri="{FF2B5EF4-FFF2-40B4-BE49-F238E27FC236}">
                <a16:creationId xmlns:a16="http://schemas.microsoft.com/office/drawing/2014/main" id="{6A9B9864-EBB1-42A7-A6AD-889840986F8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314881" y="1486592"/>
            <a:ext cx="517706" cy="712032"/>
          </a:xfrm>
          <a:prstGeom prst="rect">
            <a:avLst/>
          </a:prstGeom>
          <a:noFill/>
          <a:extLst>
            <a:ext uri="{909E8E84-426E-40DD-AFC4-6F175D3DCCD1}">
              <a14:hiddenFill xmlns:a14="http://schemas.microsoft.com/office/drawing/2010/main">
                <a:solidFill>
                  <a:srgbClr val="FFFFFF"/>
                </a:solidFill>
              </a14:hiddenFill>
            </a:ext>
          </a:extLst>
        </p:spPr>
      </p:pic>
      <p:sp>
        <p:nvSpPr>
          <p:cNvPr id="15" name="Rettangolo 14">
            <a:extLst>
              <a:ext uri="{FF2B5EF4-FFF2-40B4-BE49-F238E27FC236}">
                <a16:creationId xmlns:a16="http://schemas.microsoft.com/office/drawing/2014/main" id="{D261A066-7926-4FEB-B1FD-248C29EDBCBC}"/>
              </a:ext>
            </a:extLst>
          </p:cNvPr>
          <p:cNvSpPr/>
          <p:nvPr/>
        </p:nvSpPr>
        <p:spPr>
          <a:xfrm>
            <a:off x="8678680" y="4984228"/>
            <a:ext cx="2475096" cy="15063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The winner is the Dealer and therefore takes the bet</a:t>
            </a:r>
          </a:p>
        </p:txBody>
      </p:sp>
      <p:pic>
        <p:nvPicPr>
          <p:cNvPr id="8194" name="Picture 2" descr="Risultato immagini per asso di cuori&quot;">
            <a:extLst>
              <a:ext uri="{FF2B5EF4-FFF2-40B4-BE49-F238E27FC236}">
                <a16:creationId xmlns:a16="http://schemas.microsoft.com/office/drawing/2014/main" id="{A4202CEC-22C1-43F8-9CC4-527CA842806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970012" y="1486593"/>
            <a:ext cx="517706" cy="712031"/>
          </a:xfrm>
          <a:prstGeom prst="rect">
            <a:avLst/>
          </a:prstGeom>
          <a:noFill/>
          <a:extLst>
            <a:ext uri="{909E8E84-426E-40DD-AFC4-6F175D3DCCD1}">
              <a14:hiddenFill xmlns:a14="http://schemas.microsoft.com/office/drawing/2010/main">
                <a:solidFill>
                  <a:srgbClr val="FFFFFF"/>
                </a:solidFill>
              </a14:hiddenFill>
            </a:ext>
          </a:extLst>
        </p:spPr>
      </p:pic>
      <p:pic>
        <p:nvPicPr>
          <p:cNvPr id="4" name="Immagine 3" descr="Immagine che contiene scuro, nero, stanza, disegnando&#10;&#10;Descrizione generata automaticamente">
            <a:extLst>
              <a:ext uri="{FF2B5EF4-FFF2-40B4-BE49-F238E27FC236}">
                <a16:creationId xmlns:a16="http://schemas.microsoft.com/office/drawing/2014/main" id="{A92026BA-6D93-46A6-8791-AF0CAA2C303D}"/>
              </a:ext>
            </a:extLst>
          </p:cNvPr>
          <p:cNvPicPr>
            <a:picLocks noChangeAspect="1"/>
          </p:cNvPicPr>
          <p:nvPr/>
        </p:nvPicPr>
        <p:blipFill rotWithShape="1">
          <a:blip r:embed="rId10"/>
          <a:srcRect t="32701" b="34348"/>
          <a:stretch/>
        </p:blipFill>
        <p:spPr>
          <a:xfrm>
            <a:off x="2032508" y="2833141"/>
            <a:ext cx="9121268" cy="1506346"/>
          </a:xfrm>
          <a:prstGeom prst="rect">
            <a:avLst/>
          </a:prstGeom>
        </p:spPr>
      </p:pic>
    </p:spTree>
    <p:extLst>
      <p:ext uri="{BB962C8B-B14F-4D97-AF65-F5344CB8AC3E}">
        <p14:creationId xmlns:p14="http://schemas.microsoft.com/office/powerpoint/2010/main" val="35597155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par>
                          <p:cTn id="8" fill="hold">
                            <p:stCondLst>
                              <p:cond delay="500"/>
                            </p:stCondLst>
                            <p:childTnLst>
                              <p:par>
                                <p:cTn id="9" presetID="47" presetClass="exit" presetSubtype="0" fill="hold" nodeType="afterEffect">
                                  <p:stCondLst>
                                    <p:cond delay="0"/>
                                  </p:stCondLst>
                                  <p:childTnLst>
                                    <p:animEffect transition="out" filter="fade">
                                      <p:cBhvr>
                                        <p:cTn id="10" dur="1000"/>
                                        <p:tgtEl>
                                          <p:spTgt spid="11"/>
                                        </p:tgtEl>
                                      </p:cBhvr>
                                    </p:animEffect>
                                    <p:anim calcmode="lin" valueType="num">
                                      <p:cBhvr>
                                        <p:cTn id="11" dur="1000"/>
                                        <p:tgtEl>
                                          <p:spTgt spid="11"/>
                                        </p:tgtEl>
                                        <p:attrNameLst>
                                          <p:attrName>ppt_x</p:attrName>
                                        </p:attrNameLst>
                                      </p:cBhvr>
                                      <p:tavLst>
                                        <p:tav tm="0">
                                          <p:val>
                                            <p:strVal val="ppt_x"/>
                                          </p:val>
                                        </p:tav>
                                        <p:tav tm="100000">
                                          <p:val>
                                            <p:strVal val="ppt_x"/>
                                          </p:val>
                                        </p:tav>
                                      </p:tavLst>
                                    </p:anim>
                                    <p:anim calcmode="lin" valueType="num">
                                      <p:cBhvr>
                                        <p:cTn id="12" dur="1000"/>
                                        <p:tgtEl>
                                          <p:spTgt spid="11"/>
                                        </p:tgtEl>
                                        <p:attrNameLst>
                                          <p:attrName>ppt_y</p:attrName>
                                        </p:attrNameLst>
                                      </p:cBhvr>
                                      <p:tavLst>
                                        <p:tav tm="0">
                                          <p:val>
                                            <p:strVal val="ppt_y"/>
                                          </p:val>
                                        </p:tav>
                                        <p:tav tm="100000">
                                          <p:val>
                                            <p:strVal val="ppt_y-.1"/>
                                          </p:val>
                                        </p:tav>
                                      </p:tavLst>
                                    </p:anim>
                                    <p:set>
                                      <p:cBhvr>
                                        <p:cTn id="13" dur="1" fill="hold">
                                          <p:stCondLst>
                                            <p:cond delay="999"/>
                                          </p:stCondLst>
                                        </p:cTn>
                                        <p:tgtEl>
                                          <p:spTgt spid="11"/>
                                        </p:tgtEl>
                                        <p:attrNameLst>
                                          <p:attrName>style.visibility</p:attrName>
                                        </p:attrNameLst>
                                      </p:cBhvr>
                                      <p:to>
                                        <p:strVal val="hidden"/>
                                      </p:to>
                                    </p:set>
                                  </p:childTnLst>
                                </p:cTn>
                              </p:par>
                            </p:childTnLst>
                          </p:cTn>
                        </p:par>
                        <p:par>
                          <p:cTn id="14" fill="hold">
                            <p:stCondLst>
                              <p:cond delay="1500"/>
                            </p:stCondLst>
                            <p:childTnLst>
                              <p:par>
                                <p:cTn id="15" presetID="53" presetClass="entr" presetSubtype="16" fill="hold" nodeType="afterEffect">
                                  <p:stCondLst>
                                    <p:cond delay="1000"/>
                                  </p:stCondLst>
                                  <p:childTnLst>
                                    <p:set>
                                      <p:cBhvr>
                                        <p:cTn id="16" dur="1" fill="hold">
                                          <p:stCondLst>
                                            <p:cond delay="0"/>
                                          </p:stCondLst>
                                        </p:cTn>
                                        <p:tgtEl>
                                          <p:spTgt spid="4"/>
                                        </p:tgtEl>
                                        <p:attrNameLst>
                                          <p:attrName>style.visibility</p:attrName>
                                        </p:attrNameLst>
                                      </p:cBhvr>
                                      <p:to>
                                        <p:strVal val="visible"/>
                                      </p:to>
                                    </p:set>
                                    <p:anim calcmode="lin" valueType="num">
                                      <p:cBhvr>
                                        <p:cTn id="17" dur="500" fill="hold"/>
                                        <p:tgtEl>
                                          <p:spTgt spid="4"/>
                                        </p:tgtEl>
                                        <p:attrNameLst>
                                          <p:attrName>ppt_w</p:attrName>
                                        </p:attrNameLst>
                                      </p:cBhvr>
                                      <p:tavLst>
                                        <p:tav tm="0">
                                          <p:val>
                                            <p:fltVal val="0"/>
                                          </p:val>
                                        </p:tav>
                                        <p:tav tm="100000">
                                          <p:val>
                                            <p:strVal val="#ppt_w"/>
                                          </p:val>
                                        </p:tav>
                                      </p:tavLst>
                                    </p:anim>
                                    <p:anim calcmode="lin" valueType="num">
                                      <p:cBhvr>
                                        <p:cTn id="18" dur="500" fill="hold"/>
                                        <p:tgtEl>
                                          <p:spTgt spid="4"/>
                                        </p:tgtEl>
                                        <p:attrNameLst>
                                          <p:attrName>ppt_h</p:attrName>
                                        </p:attrNameLst>
                                      </p:cBhvr>
                                      <p:tavLst>
                                        <p:tav tm="0">
                                          <p:val>
                                            <p:fltVal val="0"/>
                                          </p:val>
                                        </p:tav>
                                        <p:tav tm="100000">
                                          <p:val>
                                            <p:strVal val="#ppt_h"/>
                                          </p:val>
                                        </p:tav>
                                      </p:tavLst>
                                    </p:anim>
                                    <p:animEffect transition="in" filter="fade">
                                      <p:cBhvr>
                                        <p:cTn id="1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Connettore 1 21">
            <a:extLst>
              <a:ext uri="{FF2B5EF4-FFF2-40B4-BE49-F238E27FC236}">
                <a16:creationId xmlns:a16="http://schemas.microsoft.com/office/drawing/2014/main" id="{43C524AB-43F0-CA46-93A9-F737B05F90F8}"/>
              </a:ext>
            </a:extLst>
          </p:cNvPr>
          <p:cNvCxnSpPr>
            <a:cxnSpLocks/>
          </p:cNvCxnSpPr>
          <p:nvPr/>
        </p:nvCxnSpPr>
        <p:spPr>
          <a:xfrm>
            <a:off x="1158573" y="677702"/>
            <a:ext cx="6902861" cy="0"/>
          </a:xfrm>
          <a:prstGeom prst="line">
            <a:avLst/>
          </a:prstGeom>
          <a:ln>
            <a:solidFill>
              <a:schemeClr val="tx2"/>
            </a:solidFill>
          </a:ln>
          <a:effectLst>
            <a:outerShdw dist="23000" sx="1000" sy="1000" rotWithShape="0">
              <a:srgbClr val="000000"/>
            </a:outerShdw>
          </a:effectLst>
        </p:spPr>
        <p:style>
          <a:lnRef idx="3">
            <a:schemeClr val="dk1"/>
          </a:lnRef>
          <a:fillRef idx="0">
            <a:schemeClr val="dk1"/>
          </a:fillRef>
          <a:effectRef idx="2">
            <a:schemeClr val="dk1"/>
          </a:effectRef>
          <a:fontRef idx="minor">
            <a:schemeClr val="tx1"/>
          </a:fontRef>
        </p:style>
      </p:cxnSp>
      <p:sp>
        <p:nvSpPr>
          <p:cNvPr id="6" name="CasellaDiTesto 5">
            <a:extLst>
              <a:ext uri="{FF2B5EF4-FFF2-40B4-BE49-F238E27FC236}">
                <a16:creationId xmlns:a16="http://schemas.microsoft.com/office/drawing/2014/main" id="{9BAC3C30-A0DA-3744-B690-8A21950277B6}"/>
              </a:ext>
            </a:extLst>
          </p:cNvPr>
          <p:cNvSpPr txBox="1"/>
          <p:nvPr/>
        </p:nvSpPr>
        <p:spPr>
          <a:xfrm>
            <a:off x="1158573" y="38370"/>
            <a:ext cx="2743059" cy="646331"/>
          </a:xfrm>
          <a:prstGeom prst="rect">
            <a:avLst/>
          </a:prstGeom>
          <a:noFill/>
        </p:spPr>
        <p:txBody>
          <a:bodyPr wrap="none" rtlCol="0" anchor="t">
            <a:spAutoFit/>
          </a:bodyPr>
          <a:lstStyle/>
          <a:p>
            <a:r>
              <a:rPr lang="it-IT" sz="3600" b="1" dirty="0">
                <a:latin typeface="Century Gothic" panose="020B0502020202020204" pitchFamily="34" charset="0"/>
                <a:cs typeface="Calibri"/>
              </a:rPr>
              <a:t>Simulation I</a:t>
            </a:r>
          </a:p>
        </p:txBody>
      </p:sp>
      <p:pic>
        <p:nvPicPr>
          <p:cNvPr id="17" name="Picture 2" descr="Risultato immagini per tavolo da blackjack stilizzato&quot;">
            <a:extLst>
              <a:ext uri="{FF2B5EF4-FFF2-40B4-BE49-F238E27FC236}">
                <a16:creationId xmlns:a16="http://schemas.microsoft.com/office/drawing/2014/main" id="{7C406D37-4780-4A60-8321-ECB885912AE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7907" b="17378"/>
          <a:stretch/>
        </p:blipFill>
        <p:spPr bwMode="auto">
          <a:xfrm>
            <a:off x="1820135" y="1064303"/>
            <a:ext cx="9782048" cy="57013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isultato immagini per sette dic uori&quot;">
            <a:extLst>
              <a:ext uri="{FF2B5EF4-FFF2-40B4-BE49-F238E27FC236}">
                <a16:creationId xmlns:a16="http://schemas.microsoft.com/office/drawing/2014/main" id="{1A94FFD5-8CF0-4913-9247-4B973062C2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17112" y="6071966"/>
            <a:ext cx="457124" cy="664309"/>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uppo 6">
            <a:extLst>
              <a:ext uri="{FF2B5EF4-FFF2-40B4-BE49-F238E27FC236}">
                <a16:creationId xmlns:a16="http://schemas.microsoft.com/office/drawing/2014/main" id="{9F47FF3C-AD80-41B1-89F8-970532DBE70D}"/>
              </a:ext>
            </a:extLst>
          </p:cNvPr>
          <p:cNvGrpSpPr/>
          <p:nvPr/>
        </p:nvGrpSpPr>
        <p:grpSpPr>
          <a:xfrm>
            <a:off x="449706" y="151790"/>
            <a:ext cx="479684" cy="532911"/>
            <a:chOff x="7140758" y="2526115"/>
            <a:chExt cx="395621" cy="470341"/>
          </a:xfrm>
        </p:grpSpPr>
        <p:sp>
          <p:nvSpPr>
            <p:cNvPr id="8" name="Rettangolo 7">
              <a:extLst>
                <a:ext uri="{FF2B5EF4-FFF2-40B4-BE49-F238E27FC236}">
                  <a16:creationId xmlns:a16="http://schemas.microsoft.com/office/drawing/2014/main" id="{B12ED509-CFF7-4378-8866-187CE2AB5136}"/>
                </a:ext>
              </a:extLst>
            </p:cNvPr>
            <p:cNvSpPr/>
            <p:nvPr/>
          </p:nvSpPr>
          <p:spPr>
            <a:xfrm rot="2497457">
              <a:off x="7278872" y="2603748"/>
              <a:ext cx="252441" cy="39270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pic>
          <p:nvPicPr>
            <p:cNvPr id="9" name="Immagine 8">
              <a:extLst>
                <a:ext uri="{FF2B5EF4-FFF2-40B4-BE49-F238E27FC236}">
                  <a16:creationId xmlns:a16="http://schemas.microsoft.com/office/drawing/2014/main" id="{39D6F86C-0EFB-40CD-A584-9139038574F5}"/>
                </a:ext>
              </a:extLst>
            </p:cNvPr>
            <p:cNvPicPr>
              <a:picLocks noChangeAspect="1"/>
            </p:cNvPicPr>
            <p:nvPr/>
          </p:nvPicPr>
          <p:blipFill rotWithShape="1">
            <a:blip r:embed="rId4"/>
            <a:srcRect l="15286" t="6053" r="26742" b="10200"/>
            <a:stretch/>
          </p:blipFill>
          <p:spPr>
            <a:xfrm rot="1534430">
              <a:off x="7140758" y="2526115"/>
              <a:ext cx="301386" cy="440812"/>
            </a:xfrm>
            <a:prstGeom prst="rect">
              <a:avLst/>
            </a:prstGeom>
            <a:solidFill>
              <a:schemeClr val="bg1"/>
            </a:solidFill>
          </p:spPr>
        </p:pic>
        <p:sp>
          <p:nvSpPr>
            <p:cNvPr id="10" name="Goccia 9">
              <a:extLst>
                <a:ext uri="{FF2B5EF4-FFF2-40B4-BE49-F238E27FC236}">
                  <a16:creationId xmlns:a16="http://schemas.microsoft.com/office/drawing/2014/main" id="{B13E7E7D-0F74-4E7E-80AF-DAA3C776E97D}"/>
                </a:ext>
              </a:extLst>
            </p:cNvPr>
            <p:cNvSpPr/>
            <p:nvPr/>
          </p:nvSpPr>
          <p:spPr>
            <a:xfrm>
              <a:off x="7514893" y="2725493"/>
              <a:ext cx="21486" cy="29701"/>
            </a:xfrm>
            <a:prstGeom prst="teardrop">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grpSp>
      <p:sp>
        <p:nvSpPr>
          <p:cNvPr id="15" name="Rettangolo 14">
            <a:extLst>
              <a:ext uri="{FF2B5EF4-FFF2-40B4-BE49-F238E27FC236}">
                <a16:creationId xmlns:a16="http://schemas.microsoft.com/office/drawing/2014/main" id="{D261A066-7926-4FEB-B1FD-248C29EDBCBC}"/>
              </a:ext>
            </a:extLst>
          </p:cNvPr>
          <p:cNvSpPr/>
          <p:nvPr/>
        </p:nvSpPr>
        <p:spPr>
          <a:xfrm>
            <a:off x="5473611" y="2408607"/>
            <a:ext cx="2475096" cy="15063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The game is terminated, everything is reset and another game can begin</a:t>
            </a:r>
          </a:p>
        </p:txBody>
      </p:sp>
    </p:spTree>
    <p:extLst>
      <p:ext uri="{BB962C8B-B14F-4D97-AF65-F5344CB8AC3E}">
        <p14:creationId xmlns:p14="http://schemas.microsoft.com/office/powerpoint/2010/main" val="1161076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Connettore 1 21">
            <a:extLst>
              <a:ext uri="{FF2B5EF4-FFF2-40B4-BE49-F238E27FC236}">
                <a16:creationId xmlns:a16="http://schemas.microsoft.com/office/drawing/2014/main" id="{43C524AB-43F0-CA46-93A9-F737B05F90F8}"/>
              </a:ext>
            </a:extLst>
          </p:cNvPr>
          <p:cNvCxnSpPr>
            <a:cxnSpLocks/>
          </p:cNvCxnSpPr>
          <p:nvPr/>
        </p:nvCxnSpPr>
        <p:spPr>
          <a:xfrm>
            <a:off x="1158573" y="677702"/>
            <a:ext cx="6902861" cy="0"/>
          </a:xfrm>
          <a:prstGeom prst="line">
            <a:avLst/>
          </a:prstGeom>
          <a:ln>
            <a:solidFill>
              <a:schemeClr val="tx2"/>
            </a:solidFill>
          </a:ln>
          <a:effectLst>
            <a:outerShdw dist="23000" sx="1000" sy="1000" rotWithShape="0">
              <a:srgbClr val="000000"/>
            </a:outerShdw>
          </a:effectLst>
        </p:spPr>
        <p:style>
          <a:lnRef idx="3">
            <a:schemeClr val="dk1"/>
          </a:lnRef>
          <a:fillRef idx="0">
            <a:schemeClr val="dk1"/>
          </a:fillRef>
          <a:effectRef idx="2">
            <a:schemeClr val="dk1"/>
          </a:effectRef>
          <a:fontRef idx="minor">
            <a:schemeClr val="tx1"/>
          </a:fontRef>
        </p:style>
      </p:cxnSp>
      <p:sp>
        <p:nvSpPr>
          <p:cNvPr id="6" name="CasellaDiTesto 5">
            <a:extLst>
              <a:ext uri="{FF2B5EF4-FFF2-40B4-BE49-F238E27FC236}">
                <a16:creationId xmlns:a16="http://schemas.microsoft.com/office/drawing/2014/main" id="{9BAC3C30-A0DA-3744-B690-8A21950277B6}"/>
              </a:ext>
            </a:extLst>
          </p:cNvPr>
          <p:cNvSpPr txBox="1"/>
          <p:nvPr/>
        </p:nvSpPr>
        <p:spPr>
          <a:xfrm>
            <a:off x="1158573" y="38370"/>
            <a:ext cx="2872902" cy="646331"/>
          </a:xfrm>
          <a:prstGeom prst="rect">
            <a:avLst/>
          </a:prstGeom>
          <a:noFill/>
        </p:spPr>
        <p:txBody>
          <a:bodyPr wrap="none" rtlCol="0" anchor="t">
            <a:spAutoFit/>
          </a:bodyPr>
          <a:lstStyle/>
          <a:p>
            <a:r>
              <a:rPr lang="it-IT" sz="3600" b="1" dirty="0">
                <a:latin typeface="Century Gothic" panose="020B0502020202020204" pitchFamily="34" charset="0"/>
                <a:cs typeface="Calibri"/>
              </a:rPr>
              <a:t>Simulation II</a:t>
            </a:r>
          </a:p>
        </p:txBody>
      </p:sp>
      <p:pic>
        <p:nvPicPr>
          <p:cNvPr id="17" name="Picture 2" descr="Risultato immagini per tavolo da blackjack stilizzato&quot;">
            <a:extLst>
              <a:ext uri="{FF2B5EF4-FFF2-40B4-BE49-F238E27FC236}">
                <a16:creationId xmlns:a16="http://schemas.microsoft.com/office/drawing/2014/main" id="{7C406D37-4780-4A60-8321-ECB885912AE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7907" b="17378"/>
          <a:stretch/>
        </p:blipFill>
        <p:spPr bwMode="auto">
          <a:xfrm>
            <a:off x="1820135" y="1054363"/>
            <a:ext cx="9782048" cy="5701300"/>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Risultato immagini per otto di cuori&quot;">
            <a:extLst>
              <a:ext uri="{FF2B5EF4-FFF2-40B4-BE49-F238E27FC236}">
                <a16:creationId xmlns:a16="http://schemas.microsoft.com/office/drawing/2014/main" id="{32303457-2F9E-4515-AFC4-18766CD8E4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17318" y="6075203"/>
            <a:ext cx="457123" cy="664308"/>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uppo 6">
            <a:extLst>
              <a:ext uri="{FF2B5EF4-FFF2-40B4-BE49-F238E27FC236}">
                <a16:creationId xmlns:a16="http://schemas.microsoft.com/office/drawing/2014/main" id="{5817F73B-75F5-436A-809E-755259117E8C}"/>
              </a:ext>
            </a:extLst>
          </p:cNvPr>
          <p:cNvGrpSpPr/>
          <p:nvPr/>
        </p:nvGrpSpPr>
        <p:grpSpPr>
          <a:xfrm>
            <a:off x="449706" y="151790"/>
            <a:ext cx="479684" cy="532911"/>
            <a:chOff x="7140758" y="2526115"/>
            <a:chExt cx="395621" cy="470341"/>
          </a:xfrm>
        </p:grpSpPr>
        <p:sp>
          <p:nvSpPr>
            <p:cNvPr id="8" name="Rettangolo 7">
              <a:extLst>
                <a:ext uri="{FF2B5EF4-FFF2-40B4-BE49-F238E27FC236}">
                  <a16:creationId xmlns:a16="http://schemas.microsoft.com/office/drawing/2014/main" id="{66D52E66-ADF5-459D-895D-44162D46C090}"/>
                </a:ext>
              </a:extLst>
            </p:cNvPr>
            <p:cNvSpPr/>
            <p:nvPr/>
          </p:nvSpPr>
          <p:spPr>
            <a:xfrm rot="2497457">
              <a:off x="7278872" y="2603748"/>
              <a:ext cx="252441" cy="39270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pic>
          <p:nvPicPr>
            <p:cNvPr id="9" name="Immagine 8">
              <a:extLst>
                <a:ext uri="{FF2B5EF4-FFF2-40B4-BE49-F238E27FC236}">
                  <a16:creationId xmlns:a16="http://schemas.microsoft.com/office/drawing/2014/main" id="{A8D38D3A-033A-4522-82BF-9D2D564FB418}"/>
                </a:ext>
              </a:extLst>
            </p:cNvPr>
            <p:cNvPicPr>
              <a:picLocks noChangeAspect="1"/>
            </p:cNvPicPr>
            <p:nvPr/>
          </p:nvPicPr>
          <p:blipFill rotWithShape="1">
            <a:blip r:embed="rId4"/>
            <a:srcRect l="15286" t="6053" r="26742" b="10200"/>
            <a:stretch/>
          </p:blipFill>
          <p:spPr>
            <a:xfrm rot="1534430">
              <a:off x="7140758" y="2526115"/>
              <a:ext cx="301386" cy="440812"/>
            </a:xfrm>
            <a:prstGeom prst="rect">
              <a:avLst/>
            </a:prstGeom>
            <a:solidFill>
              <a:schemeClr val="bg1"/>
            </a:solidFill>
          </p:spPr>
        </p:pic>
        <p:sp>
          <p:nvSpPr>
            <p:cNvPr id="10" name="Goccia 9">
              <a:extLst>
                <a:ext uri="{FF2B5EF4-FFF2-40B4-BE49-F238E27FC236}">
                  <a16:creationId xmlns:a16="http://schemas.microsoft.com/office/drawing/2014/main" id="{42154221-39C8-433E-B843-70DB73E316EC}"/>
                </a:ext>
              </a:extLst>
            </p:cNvPr>
            <p:cNvSpPr/>
            <p:nvPr/>
          </p:nvSpPr>
          <p:spPr>
            <a:xfrm>
              <a:off x="7514893" y="2725493"/>
              <a:ext cx="21486" cy="29701"/>
            </a:xfrm>
            <a:prstGeom prst="teardrop">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grpSp>
      <p:pic>
        <p:nvPicPr>
          <p:cNvPr id="11" name="Immagine 10" descr="Immagine che contiene stanza, edificio, scena, tavolo&#10;&#10;Descrizione generata automaticamente">
            <a:extLst>
              <a:ext uri="{FF2B5EF4-FFF2-40B4-BE49-F238E27FC236}">
                <a16:creationId xmlns:a16="http://schemas.microsoft.com/office/drawing/2014/main" id="{0BA7C566-7139-4E42-9759-5EA9C3707956}"/>
              </a:ext>
            </a:extLst>
          </p:cNvPr>
          <p:cNvPicPr>
            <a:picLocks noChangeAspect="1"/>
          </p:cNvPicPr>
          <p:nvPr/>
        </p:nvPicPr>
        <p:blipFill>
          <a:blip r:embed="rId5"/>
          <a:stretch>
            <a:fillRect/>
          </a:stretch>
        </p:blipFill>
        <p:spPr>
          <a:xfrm>
            <a:off x="6210926" y="4272197"/>
            <a:ext cx="949375" cy="712031"/>
          </a:xfrm>
          <a:prstGeom prst="rect">
            <a:avLst/>
          </a:prstGeom>
        </p:spPr>
      </p:pic>
      <p:sp>
        <p:nvSpPr>
          <p:cNvPr id="12" name="Rettangolo 11">
            <a:extLst>
              <a:ext uri="{FF2B5EF4-FFF2-40B4-BE49-F238E27FC236}">
                <a16:creationId xmlns:a16="http://schemas.microsoft.com/office/drawing/2014/main" id="{EAA85B25-E04D-4DDE-BBB7-8001099D0729}"/>
              </a:ext>
            </a:extLst>
          </p:cNvPr>
          <p:cNvSpPr/>
          <p:nvPr/>
        </p:nvSpPr>
        <p:spPr>
          <a:xfrm>
            <a:off x="8589364" y="4965065"/>
            <a:ext cx="2248525" cy="1439055"/>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As always, the game cannot begin without the Gamer’s bet</a:t>
            </a:r>
          </a:p>
        </p:txBody>
      </p:sp>
      <p:cxnSp>
        <p:nvCxnSpPr>
          <p:cNvPr id="13" name="Connettore 2 12">
            <a:extLst>
              <a:ext uri="{FF2B5EF4-FFF2-40B4-BE49-F238E27FC236}">
                <a16:creationId xmlns:a16="http://schemas.microsoft.com/office/drawing/2014/main" id="{36E73F74-E0D3-4188-B748-67D0DF4A966C}"/>
              </a:ext>
            </a:extLst>
          </p:cNvPr>
          <p:cNvCxnSpPr>
            <a:cxnSpLocks/>
          </p:cNvCxnSpPr>
          <p:nvPr/>
        </p:nvCxnSpPr>
        <p:spPr>
          <a:xfrm flipH="1" flipV="1">
            <a:off x="7160301" y="4856814"/>
            <a:ext cx="1264171" cy="719527"/>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70175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par>
                          <p:cTn id="11" fill="hold">
                            <p:stCondLst>
                              <p:cond delay="500"/>
                            </p:stCondLst>
                            <p:childTnLst>
                              <p:par>
                                <p:cTn id="12" presetID="2" presetClass="entr" presetSubtype="4" fill="hold" nodeType="afterEffect">
                                  <p:stCondLst>
                                    <p:cond delay="0"/>
                                  </p:stCondLst>
                                  <p:childTnLst>
                                    <p:set>
                                      <p:cBhvr>
                                        <p:cTn id="13" dur="1" fill="hold">
                                          <p:stCondLst>
                                            <p:cond delay="0"/>
                                          </p:stCondLst>
                                        </p:cTn>
                                        <p:tgtEl>
                                          <p:spTgt spid="11"/>
                                        </p:tgtEl>
                                        <p:attrNameLst>
                                          <p:attrName>style.visibility</p:attrName>
                                        </p:attrNameLst>
                                      </p:cBhvr>
                                      <p:to>
                                        <p:strVal val="visible"/>
                                      </p:to>
                                    </p:set>
                                    <p:anim calcmode="lin" valueType="num">
                                      <p:cBhvr additive="base">
                                        <p:cTn id="14" dur="500" fill="hold"/>
                                        <p:tgtEl>
                                          <p:spTgt spid="11"/>
                                        </p:tgtEl>
                                        <p:attrNameLst>
                                          <p:attrName>ppt_x</p:attrName>
                                        </p:attrNameLst>
                                      </p:cBhvr>
                                      <p:tavLst>
                                        <p:tav tm="0">
                                          <p:val>
                                            <p:strVal val="#ppt_x"/>
                                          </p:val>
                                        </p:tav>
                                        <p:tav tm="100000">
                                          <p:val>
                                            <p:strVal val="#ppt_x"/>
                                          </p:val>
                                        </p:tav>
                                      </p:tavLst>
                                    </p:anim>
                                    <p:anim calcmode="lin" valueType="num">
                                      <p:cBhvr additive="base">
                                        <p:cTn id="15"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Connettore 1 21">
            <a:extLst>
              <a:ext uri="{FF2B5EF4-FFF2-40B4-BE49-F238E27FC236}">
                <a16:creationId xmlns:a16="http://schemas.microsoft.com/office/drawing/2014/main" id="{43C524AB-43F0-CA46-93A9-F737B05F90F8}"/>
              </a:ext>
            </a:extLst>
          </p:cNvPr>
          <p:cNvCxnSpPr>
            <a:cxnSpLocks/>
          </p:cNvCxnSpPr>
          <p:nvPr/>
        </p:nvCxnSpPr>
        <p:spPr>
          <a:xfrm>
            <a:off x="1158573" y="677702"/>
            <a:ext cx="6902861" cy="0"/>
          </a:xfrm>
          <a:prstGeom prst="line">
            <a:avLst/>
          </a:prstGeom>
          <a:ln>
            <a:solidFill>
              <a:schemeClr val="tx2"/>
            </a:solidFill>
          </a:ln>
          <a:effectLst>
            <a:outerShdw dist="23000" sx="1000" sy="1000" rotWithShape="0">
              <a:srgbClr val="000000"/>
            </a:outerShdw>
          </a:effectLst>
        </p:spPr>
        <p:style>
          <a:lnRef idx="3">
            <a:schemeClr val="dk1"/>
          </a:lnRef>
          <a:fillRef idx="0">
            <a:schemeClr val="dk1"/>
          </a:fillRef>
          <a:effectRef idx="2">
            <a:schemeClr val="dk1"/>
          </a:effectRef>
          <a:fontRef idx="minor">
            <a:schemeClr val="tx1"/>
          </a:fontRef>
        </p:style>
      </p:cxnSp>
      <p:sp>
        <p:nvSpPr>
          <p:cNvPr id="6" name="CasellaDiTesto 5">
            <a:extLst>
              <a:ext uri="{FF2B5EF4-FFF2-40B4-BE49-F238E27FC236}">
                <a16:creationId xmlns:a16="http://schemas.microsoft.com/office/drawing/2014/main" id="{9BAC3C30-A0DA-3744-B690-8A21950277B6}"/>
              </a:ext>
            </a:extLst>
          </p:cNvPr>
          <p:cNvSpPr txBox="1"/>
          <p:nvPr/>
        </p:nvSpPr>
        <p:spPr>
          <a:xfrm>
            <a:off x="1158573" y="38370"/>
            <a:ext cx="2872902" cy="646331"/>
          </a:xfrm>
          <a:prstGeom prst="rect">
            <a:avLst/>
          </a:prstGeom>
          <a:noFill/>
        </p:spPr>
        <p:txBody>
          <a:bodyPr wrap="none" rtlCol="0" anchor="t">
            <a:spAutoFit/>
          </a:bodyPr>
          <a:lstStyle/>
          <a:p>
            <a:r>
              <a:rPr lang="it-IT" sz="3600" b="1" dirty="0">
                <a:latin typeface="Century Gothic" panose="020B0502020202020204" pitchFamily="34" charset="0"/>
                <a:cs typeface="Calibri"/>
              </a:rPr>
              <a:t>Simulation II</a:t>
            </a:r>
          </a:p>
        </p:txBody>
      </p:sp>
      <p:pic>
        <p:nvPicPr>
          <p:cNvPr id="17" name="Picture 2" descr="Risultato immagini per tavolo da blackjack stilizzato&quot;">
            <a:extLst>
              <a:ext uri="{FF2B5EF4-FFF2-40B4-BE49-F238E27FC236}">
                <a16:creationId xmlns:a16="http://schemas.microsoft.com/office/drawing/2014/main" id="{7C406D37-4780-4A60-8321-ECB885912AE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7907" b="17378"/>
          <a:stretch/>
        </p:blipFill>
        <p:spPr bwMode="auto">
          <a:xfrm>
            <a:off x="1820135" y="1064303"/>
            <a:ext cx="9782048" cy="5701300"/>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Risultato immagini per otto di cuori&quot;">
            <a:extLst>
              <a:ext uri="{FF2B5EF4-FFF2-40B4-BE49-F238E27FC236}">
                <a16:creationId xmlns:a16="http://schemas.microsoft.com/office/drawing/2014/main" id="{32303457-2F9E-4515-AFC4-18766CD8E4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17318" y="6075203"/>
            <a:ext cx="457123" cy="664308"/>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uppo 6">
            <a:extLst>
              <a:ext uri="{FF2B5EF4-FFF2-40B4-BE49-F238E27FC236}">
                <a16:creationId xmlns:a16="http://schemas.microsoft.com/office/drawing/2014/main" id="{5817F73B-75F5-436A-809E-755259117E8C}"/>
              </a:ext>
            </a:extLst>
          </p:cNvPr>
          <p:cNvGrpSpPr/>
          <p:nvPr/>
        </p:nvGrpSpPr>
        <p:grpSpPr>
          <a:xfrm>
            <a:off x="449706" y="151790"/>
            <a:ext cx="479684" cy="532911"/>
            <a:chOff x="7140758" y="2526115"/>
            <a:chExt cx="395621" cy="470341"/>
          </a:xfrm>
        </p:grpSpPr>
        <p:sp>
          <p:nvSpPr>
            <p:cNvPr id="8" name="Rettangolo 7">
              <a:extLst>
                <a:ext uri="{FF2B5EF4-FFF2-40B4-BE49-F238E27FC236}">
                  <a16:creationId xmlns:a16="http://schemas.microsoft.com/office/drawing/2014/main" id="{66D52E66-ADF5-459D-895D-44162D46C090}"/>
                </a:ext>
              </a:extLst>
            </p:cNvPr>
            <p:cNvSpPr/>
            <p:nvPr/>
          </p:nvSpPr>
          <p:spPr>
            <a:xfrm rot="2497457">
              <a:off x="7278872" y="2603748"/>
              <a:ext cx="252441" cy="39270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pic>
          <p:nvPicPr>
            <p:cNvPr id="9" name="Immagine 8">
              <a:extLst>
                <a:ext uri="{FF2B5EF4-FFF2-40B4-BE49-F238E27FC236}">
                  <a16:creationId xmlns:a16="http://schemas.microsoft.com/office/drawing/2014/main" id="{A8D38D3A-033A-4522-82BF-9D2D564FB418}"/>
                </a:ext>
              </a:extLst>
            </p:cNvPr>
            <p:cNvPicPr>
              <a:picLocks noChangeAspect="1"/>
            </p:cNvPicPr>
            <p:nvPr/>
          </p:nvPicPr>
          <p:blipFill rotWithShape="1">
            <a:blip r:embed="rId4"/>
            <a:srcRect l="15286" t="6053" r="26742" b="10200"/>
            <a:stretch/>
          </p:blipFill>
          <p:spPr>
            <a:xfrm rot="1534430">
              <a:off x="7140758" y="2526115"/>
              <a:ext cx="301386" cy="440812"/>
            </a:xfrm>
            <a:prstGeom prst="rect">
              <a:avLst/>
            </a:prstGeom>
            <a:solidFill>
              <a:schemeClr val="bg1"/>
            </a:solidFill>
          </p:spPr>
        </p:pic>
        <p:sp>
          <p:nvSpPr>
            <p:cNvPr id="10" name="Goccia 9">
              <a:extLst>
                <a:ext uri="{FF2B5EF4-FFF2-40B4-BE49-F238E27FC236}">
                  <a16:creationId xmlns:a16="http://schemas.microsoft.com/office/drawing/2014/main" id="{42154221-39C8-433E-B843-70DB73E316EC}"/>
                </a:ext>
              </a:extLst>
            </p:cNvPr>
            <p:cNvSpPr/>
            <p:nvPr/>
          </p:nvSpPr>
          <p:spPr>
            <a:xfrm>
              <a:off x="7514893" y="2725493"/>
              <a:ext cx="21486" cy="29701"/>
            </a:xfrm>
            <a:prstGeom prst="teardrop">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grpSp>
      <p:pic>
        <p:nvPicPr>
          <p:cNvPr id="11" name="Immagine 10" descr="Immagine che contiene stanza, edificio, scena, tavolo&#10;&#10;Descrizione generata automaticamente">
            <a:extLst>
              <a:ext uri="{FF2B5EF4-FFF2-40B4-BE49-F238E27FC236}">
                <a16:creationId xmlns:a16="http://schemas.microsoft.com/office/drawing/2014/main" id="{0BA7C566-7139-4E42-9759-5EA9C3707956}"/>
              </a:ext>
            </a:extLst>
          </p:cNvPr>
          <p:cNvPicPr>
            <a:picLocks noChangeAspect="1"/>
          </p:cNvPicPr>
          <p:nvPr/>
        </p:nvPicPr>
        <p:blipFill>
          <a:blip r:embed="rId5"/>
          <a:stretch>
            <a:fillRect/>
          </a:stretch>
        </p:blipFill>
        <p:spPr>
          <a:xfrm>
            <a:off x="6210926" y="4272197"/>
            <a:ext cx="949375" cy="712031"/>
          </a:xfrm>
          <a:prstGeom prst="rect">
            <a:avLst/>
          </a:prstGeom>
        </p:spPr>
      </p:pic>
      <p:sp>
        <p:nvSpPr>
          <p:cNvPr id="12" name="Rettangolo 11">
            <a:extLst>
              <a:ext uri="{FF2B5EF4-FFF2-40B4-BE49-F238E27FC236}">
                <a16:creationId xmlns:a16="http://schemas.microsoft.com/office/drawing/2014/main" id="{EAA85B25-E04D-4DDE-BBB7-8001099D0729}"/>
              </a:ext>
            </a:extLst>
          </p:cNvPr>
          <p:cNvSpPr/>
          <p:nvPr/>
        </p:nvSpPr>
        <p:spPr>
          <a:xfrm>
            <a:off x="8589364" y="4965065"/>
            <a:ext cx="2248525" cy="1439055"/>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The Dealer distributes the cards</a:t>
            </a:r>
          </a:p>
        </p:txBody>
      </p:sp>
      <p:pic>
        <p:nvPicPr>
          <p:cNvPr id="10242" name="Picture 2" descr="Risultato immagini per asso di picche&quot;">
            <a:extLst>
              <a:ext uri="{FF2B5EF4-FFF2-40B4-BE49-F238E27FC236}">
                <a16:creationId xmlns:a16="http://schemas.microsoft.com/office/drawing/2014/main" id="{DEE43973-8AB0-4096-8F58-490EBE4CFD8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57003" y="3285412"/>
            <a:ext cx="517706" cy="712032"/>
          </a:xfrm>
          <a:prstGeom prst="rect">
            <a:avLst/>
          </a:prstGeom>
          <a:noFill/>
          <a:extLst>
            <a:ext uri="{909E8E84-426E-40DD-AFC4-6F175D3DCCD1}">
              <a14:hiddenFill xmlns:a14="http://schemas.microsoft.com/office/drawing/2010/main">
                <a:solidFill>
                  <a:srgbClr val="FFFFFF"/>
                </a:solidFill>
              </a14:hiddenFill>
            </a:ext>
          </a:extLst>
        </p:spPr>
      </p:pic>
      <p:pic>
        <p:nvPicPr>
          <p:cNvPr id="10246" name="Picture 6" descr="Risultato immagini per sette di fiori&quot;">
            <a:extLst>
              <a:ext uri="{FF2B5EF4-FFF2-40B4-BE49-F238E27FC236}">
                <a16:creationId xmlns:a16="http://schemas.microsoft.com/office/drawing/2014/main" id="{6739CE70-EB9E-4583-86F5-8D469FBF3D8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89899" y="1504037"/>
            <a:ext cx="517787" cy="712143"/>
          </a:xfrm>
          <a:prstGeom prst="rect">
            <a:avLst/>
          </a:prstGeom>
          <a:noFill/>
          <a:extLst>
            <a:ext uri="{909E8E84-426E-40DD-AFC4-6F175D3DCCD1}">
              <a14:hiddenFill xmlns:a14="http://schemas.microsoft.com/office/drawing/2010/main">
                <a:solidFill>
                  <a:srgbClr val="FFFFFF"/>
                </a:solidFill>
              </a14:hiddenFill>
            </a:ext>
          </a:extLst>
        </p:spPr>
      </p:pic>
      <p:pic>
        <p:nvPicPr>
          <p:cNvPr id="10248" name="Picture 8" descr="Risultato immagini per sette di quadri&quot;">
            <a:extLst>
              <a:ext uri="{FF2B5EF4-FFF2-40B4-BE49-F238E27FC236}">
                <a16:creationId xmlns:a16="http://schemas.microsoft.com/office/drawing/2014/main" id="{D4C35693-5AA9-4271-81F3-981AAB94C8C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682715" y="3285412"/>
            <a:ext cx="517787" cy="7121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7873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2" presetClass="entr" presetSubtype="1" fill="hold" nodeType="afterEffect">
                                  <p:stCondLst>
                                    <p:cond delay="0"/>
                                  </p:stCondLst>
                                  <p:childTnLst>
                                    <p:set>
                                      <p:cBhvr>
                                        <p:cTn id="10" dur="1" fill="hold">
                                          <p:stCondLst>
                                            <p:cond delay="0"/>
                                          </p:stCondLst>
                                        </p:cTn>
                                        <p:tgtEl>
                                          <p:spTgt spid="10242"/>
                                        </p:tgtEl>
                                        <p:attrNameLst>
                                          <p:attrName>style.visibility</p:attrName>
                                        </p:attrNameLst>
                                      </p:cBhvr>
                                      <p:to>
                                        <p:strVal val="visible"/>
                                      </p:to>
                                    </p:set>
                                    <p:anim calcmode="lin" valueType="num">
                                      <p:cBhvr additive="base">
                                        <p:cTn id="11" dur="500" fill="hold"/>
                                        <p:tgtEl>
                                          <p:spTgt spid="10242"/>
                                        </p:tgtEl>
                                        <p:attrNameLst>
                                          <p:attrName>ppt_x</p:attrName>
                                        </p:attrNameLst>
                                      </p:cBhvr>
                                      <p:tavLst>
                                        <p:tav tm="0">
                                          <p:val>
                                            <p:strVal val="#ppt_x"/>
                                          </p:val>
                                        </p:tav>
                                        <p:tav tm="100000">
                                          <p:val>
                                            <p:strVal val="#ppt_x"/>
                                          </p:val>
                                        </p:tav>
                                      </p:tavLst>
                                    </p:anim>
                                    <p:anim calcmode="lin" valueType="num">
                                      <p:cBhvr additive="base">
                                        <p:cTn id="12" dur="500" fill="hold"/>
                                        <p:tgtEl>
                                          <p:spTgt spid="10242"/>
                                        </p:tgtEl>
                                        <p:attrNameLst>
                                          <p:attrName>ppt_y</p:attrName>
                                        </p:attrNameLst>
                                      </p:cBhvr>
                                      <p:tavLst>
                                        <p:tav tm="0">
                                          <p:val>
                                            <p:strVal val="0-#ppt_h/2"/>
                                          </p:val>
                                        </p:tav>
                                        <p:tav tm="100000">
                                          <p:val>
                                            <p:strVal val="#ppt_y"/>
                                          </p:val>
                                        </p:tav>
                                      </p:tavLst>
                                    </p:anim>
                                  </p:childTnLst>
                                </p:cTn>
                              </p:par>
                            </p:childTnLst>
                          </p:cTn>
                        </p:par>
                        <p:par>
                          <p:cTn id="13" fill="hold">
                            <p:stCondLst>
                              <p:cond delay="1000"/>
                            </p:stCondLst>
                            <p:childTnLst>
                              <p:par>
                                <p:cTn id="14" presetID="2" presetClass="entr" presetSubtype="1" fill="hold" nodeType="afterEffect">
                                  <p:stCondLst>
                                    <p:cond delay="0"/>
                                  </p:stCondLst>
                                  <p:childTnLst>
                                    <p:set>
                                      <p:cBhvr>
                                        <p:cTn id="15" dur="1" fill="hold">
                                          <p:stCondLst>
                                            <p:cond delay="0"/>
                                          </p:stCondLst>
                                        </p:cTn>
                                        <p:tgtEl>
                                          <p:spTgt spid="10248"/>
                                        </p:tgtEl>
                                        <p:attrNameLst>
                                          <p:attrName>style.visibility</p:attrName>
                                        </p:attrNameLst>
                                      </p:cBhvr>
                                      <p:to>
                                        <p:strVal val="visible"/>
                                      </p:to>
                                    </p:set>
                                    <p:anim calcmode="lin" valueType="num">
                                      <p:cBhvr additive="base">
                                        <p:cTn id="16" dur="500" fill="hold"/>
                                        <p:tgtEl>
                                          <p:spTgt spid="10248"/>
                                        </p:tgtEl>
                                        <p:attrNameLst>
                                          <p:attrName>ppt_x</p:attrName>
                                        </p:attrNameLst>
                                      </p:cBhvr>
                                      <p:tavLst>
                                        <p:tav tm="0">
                                          <p:val>
                                            <p:strVal val="#ppt_x"/>
                                          </p:val>
                                        </p:tav>
                                        <p:tav tm="100000">
                                          <p:val>
                                            <p:strVal val="#ppt_x"/>
                                          </p:val>
                                        </p:tav>
                                      </p:tavLst>
                                    </p:anim>
                                    <p:anim calcmode="lin" valueType="num">
                                      <p:cBhvr additive="base">
                                        <p:cTn id="17" dur="500" fill="hold"/>
                                        <p:tgtEl>
                                          <p:spTgt spid="10248"/>
                                        </p:tgtEl>
                                        <p:attrNameLst>
                                          <p:attrName>ppt_y</p:attrName>
                                        </p:attrNameLst>
                                      </p:cBhvr>
                                      <p:tavLst>
                                        <p:tav tm="0">
                                          <p:val>
                                            <p:strVal val="0-#ppt_h/2"/>
                                          </p:val>
                                        </p:tav>
                                        <p:tav tm="100000">
                                          <p:val>
                                            <p:strVal val="#ppt_y"/>
                                          </p:val>
                                        </p:tav>
                                      </p:tavLst>
                                    </p:anim>
                                  </p:childTnLst>
                                </p:cTn>
                              </p:par>
                            </p:childTnLst>
                          </p:cTn>
                        </p:par>
                        <p:par>
                          <p:cTn id="18" fill="hold">
                            <p:stCondLst>
                              <p:cond delay="1500"/>
                            </p:stCondLst>
                            <p:childTnLst>
                              <p:par>
                                <p:cTn id="19" presetID="2" presetClass="entr" presetSubtype="1" fill="hold" nodeType="afterEffect">
                                  <p:stCondLst>
                                    <p:cond delay="0"/>
                                  </p:stCondLst>
                                  <p:childTnLst>
                                    <p:set>
                                      <p:cBhvr>
                                        <p:cTn id="20" dur="1" fill="hold">
                                          <p:stCondLst>
                                            <p:cond delay="0"/>
                                          </p:stCondLst>
                                        </p:cTn>
                                        <p:tgtEl>
                                          <p:spTgt spid="10246"/>
                                        </p:tgtEl>
                                        <p:attrNameLst>
                                          <p:attrName>style.visibility</p:attrName>
                                        </p:attrNameLst>
                                      </p:cBhvr>
                                      <p:to>
                                        <p:strVal val="visible"/>
                                      </p:to>
                                    </p:set>
                                    <p:anim calcmode="lin" valueType="num">
                                      <p:cBhvr additive="base">
                                        <p:cTn id="21" dur="500" fill="hold"/>
                                        <p:tgtEl>
                                          <p:spTgt spid="10246"/>
                                        </p:tgtEl>
                                        <p:attrNameLst>
                                          <p:attrName>ppt_x</p:attrName>
                                        </p:attrNameLst>
                                      </p:cBhvr>
                                      <p:tavLst>
                                        <p:tav tm="0">
                                          <p:val>
                                            <p:strVal val="#ppt_x"/>
                                          </p:val>
                                        </p:tav>
                                        <p:tav tm="100000">
                                          <p:val>
                                            <p:strVal val="#ppt_x"/>
                                          </p:val>
                                        </p:tav>
                                      </p:tavLst>
                                    </p:anim>
                                    <p:anim calcmode="lin" valueType="num">
                                      <p:cBhvr additive="base">
                                        <p:cTn id="22" dur="500" fill="hold"/>
                                        <p:tgtEl>
                                          <p:spTgt spid="1024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Connettore 1 21">
            <a:extLst>
              <a:ext uri="{FF2B5EF4-FFF2-40B4-BE49-F238E27FC236}">
                <a16:creationId xmlns:a16="http://schemas.microsoft.com/office/drawing/2014/main" id="{43C524AB-43F0-CA46-93A9-F737B05F90F8}"/>
              </a:ext>
            </a:extLst>
          </p:cNvPr>
          <p:cNvCxnSpPr>
            <a:cxnSpLocks/>
          </p:cNvCxnSpPr>
          <p:nvPr/>
        </p:nvCxnSpPr>
        <p:spPr>
          <a:xfrm>
            <a:off x="1158573" y="677702"/>
            <a:ext cx="6902861" cy="0"/>
          </a:xfrm>
          <a:prstGeom prst="line">
            <a:avLst/>
          </a:prstGeom>
          <a:ln>
            <a:solidFill>
              <a:schemeClr val="tx2"/>
            </a:solidFill>
          </a:ln>
          <a:effectLst>
            <a:outerShdw dist="23000" sx="1000" sy="1000" rotWithShape="0">
              <a:srgbClr val="000000"/>
            </a:outerShdw>
          </a:effectLst>
        </p:spPr>
        <p:style>
          <a:lnRef idx="3">
            <a:schemeClr val="dk1"/>
          </a:lnRef>
          <a:fillRef idx="0">
            <a:schemeClr val="dk1"/>
          </a:fillRef>
          <a:effectRef idx="2">
            <a:schemeClr val="dk1"/>
          </a:effectRef>
          <a:fontRef idx="minor">
            <a:schemeClr val="tx1"/>
          </a:fontRef>
        </p:style>
      </p:cxnSp>
      <p:sp>
        <p:nvSpPr>
          <p:cNvPr id="6" name="CasellaDiTesto 5">
            <a:extLst>
              <a:ext uri="{FF2B5EF4-FFF2-40B4-BE49-F238E27FC236}">
                <a16:creationId xmlns:a16="http://schemas.microsoft.com/office/drawing/2014/main" id="{9BAC3C30-A0DA-3744-B690-8A21950277B6}"/>
              </a:ext>
            </a:extLst>
          </p:cNvPr>
          <p:cNvSpPr txBox="1"/>
          <p:nvPr/>
        </p:nvSpPr>
        <p:spPr>
          <a:xfrm>
            <a:off x="1158573" y="38370"/>
            <a:ext cx="2872902" cy="646331"/>
          </a:xfrm>
          <a:prstGeom prst="rect">
            <a:avLst/>
          </a:prstGeom>
          <a:noFill/>
        </p:spPr>
        <p:txBody>
          <a:bodyPr wrap="none" rtlCol="0" anchor="t">
            <a:spAutoFit/>
          </a:bodyPr>
          <a:lstStyle/>
          <a:p>
            <a:r>
              <a:rPr lang="it-IT" sz="3600" b="1" dirty="0">
                <a:latin typeface="Century Gothic" panose="020B0502020202020204" pitchFamily="34" charset="0"/>
                <a:cs typeface="Calibri"/>
              </a:rPr>
              <a:t>Simulation II</a:t>
            </a:r>
          </a:p>
        </p:txBody>
      </p:sp>
      <p:pic>
        <p:nvPicPr>
          <p:cNvPr id="17" name="Picture 2" descr="Risultato immagini per tavolo da blackjack stilizzato&quot;">
            <a:extLst>
              <a:ext uri="{FF2B5EF4-FFF2-40B4-BE49-F238E27FC236}">
                <a16:creationId xmlns:a16="http://schemas.microsoft.com/office/drawing/2014/main" id="{7C406D37-4780-4A60-8321-ECB885912AE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7907" b="17378"/>
          <a:stretch/>
        </p:blipFill>
        <p:spPr bwMode="auto">
          <a:xfrm>
            <a:off x="1820135" y="1064303"/>
            <a:ext cx="9782048" cy="5701300"/>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Risultato immagini per otto di cuori&quot;">
            <a:extLst>
              <a:ext uri="{FF2B5EF4-FFF2-40B4-BE49-F238E27FC236}">
                <a16:creationId xmlns:a16="http://schemas.microsoft.com/office/drawing/2014/main" id="{32303457-2F9E-4515-AFC4-18766CD8E4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17318" y="6075203"/>
            <a:ext cx="457123" cy="664308"/>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uppo 6">
            <a:extLst>
              <a:ext uri="{FF2B5EF4-FFF2-40B4-BE49-F238E27FC236}">
                <a16:creationId xmlns:a16="http://schemas.microsoft.com/office/drawing/2014/main" id="{5817F73B-75F5-436A-809E-755259117E8C}"/>
              </a:ext>
            </a:extLst>
          </p:cNvPr>
          <p:cNvGrpSpPr/>
          <p:nvPr/>
        </p:nvGrpSpPr>
        <p:grpSpPr>
          <a:xfrm>
            <a:off x="449706" y="151790"/>
            <a:ext cx="479684" cy="532911"/>
            <a:chOff x="7140758" y="2526115"/>
            <a:chExt cx="395621" cy="470341"/>
          </a:xfrm>
        </p:grpSpPr>
        <p:sp>
          <p:nvSpPr>
            <p:cNvPr id="8" name="Rettangolo 7">
              <a:extLst>
                <a:ext uri="{FF2B5EF4-FFF2-40B4-BE49-F238E27FC236}">
                  <a16:creationId xmlns:a16="http://schemas.microsoft.com/office/drawing/2014/main" id="{66D52E66-ADF5-459D-895D-44162D46C090}"/>
                </a:ext>
              </a:extLst>
            </p:cNvPr>
            <p:cNvSpPr/>
            <p:nvPr/>
          </p:nvSpPr>
          <p:spPr>
            <a:xfrm rot="2497457">
              <a:off x="7278872" y="2603748"/>
              <a:ext cx="252441" cy="39270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pic>
          <p:nvPicPr>
            <p:cNvPr id="9" name="Immagine 8">
              <a:extLst>
                <a:ext uri="{FF2B5EF4-FFF2-40B4-BE49-F238E27FC236}">
                  <a16:creationId xmlns:a16="http://schemas.microsoft.com/office/drawing/2014/main" id="{A8D38D3A-033A-4522-82BF-9D2D564FB418}"/>
                </a:ext>
              </a:extLst>
            </p:cNvPr>
            <p:cNvPicPr>
              <a:picLocks noChangeAspect="1"/>
            </p:cNvPicPr>
            <p:nvPr/>
          </p:nvPicPr>
          <p:blipFill rotWithShape="1">
            <a:blip r:embed="rId4"/>
            <a:srcRect l="15286" t="6053" r="26742" b="10200"/>
            <a:stretch/>
          </p:blipFill>
          <p:spPr>
            <a:xfrm rot="1534430">
              <a:off x="7140758" y="2526115"/>
              <a:ext cx="301386" cy="440812"/>
            </a:xfrm>
            <a:prstGeom prst="rect">
              <a:avLst/>
            </a:prstGeom>
            <a:solidFill>
              <a:schemeClr val="bg1"/>
            </a:solidFill>
          </p:spPr>
        </p:pic>
        <p:sp>
          <p:nvSpPr>
            <p:cNvPr id="10" name="Goccia 9">
              <a:extLst>
                <a:ext uri="{FF2B5EF4-FFF2-40B4-BE49-F238E27FC236}">
                  <a16:creationId xmlns:a16="http://schemas.microsoft.com/office/drawing/2014/main" id="{42154221-39C8-433E-B843-70DB73E316EC}"/>
                </a:ext>
              </a:extLst>
            </p:cNvPr>
            <p:cNvSpPr/>
            <p:nvPr/>
          </p:nvSpPr>
          <p:spPr>
            <a:xfrm>
              <a:off x="7514893" y="2725493"/>
              <a:ext cx="21486" cy="29701"/>
            </a:xfrm>
            <a:prstGeom prst="teardrop">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grpSp>
      <p:pic>
        <p:nvPicPr>
          <p:cNvPr id="11" name="Immagine 10" descr="Immagine che contiene stanza, edificio, scena, tavolo&#10;&#10;Descrizione generata automaticamente">
            <a:extLst>
              <a:ext uri="{FF2B5EF4-FFF2-40B4-BE49-F238E27FC236}">
                <a16:creationId xmlns:a16="http://schemas.microsoft.com/office/drawing/2014/main" id="{0BA7C566-7139-4E42-9759-5EA9C3707956}"/>
              </a:ext>
            </a:extLst>
          </p:cNvPr>
          <p:cNvPicPr>
            <a:picLocks noChangeAspect="1"/>
          </p:cNvPicPr>
          <p:nvPr/>
        </p:nvPicPr>
        <p:blipFill>
          <a:blip r:embed="rId5"/>
          <a:stretch>
            <a:fillRect/>
          </a:stretch>
        </p:blipFill>
        <p:spPr>
          <a:xfrm>
            <a:off x="6210926" y="4272197"/>
            <a:ext cx="949375" cy="712031"/>
          </a:xfrm>
          <a:prstGeom prst="rect">
            <a:avLst/>
          </a:prstGeom>
        </p:spPr>
      </p:pic>
      <p:sp>
        <p:nvSpPr>
          <p:cNvPr id="12" name="Rettangolo 11">
            <a:extLst>
              <a:ext uri="{FF2B5EF4-FFF2-40B4-BE49-F238E27FC236}">
                <a16:creationId xmlns:a16="http://schemas.microsoft.com/office/drawing/2014/main" id="{EAA85B25-E04D-4DDE-BBB7-8001099D0729}"/>
              </a:ext>
            </a:extLst>
          </p:cNvPr>
          <p:cNvSpPr/>
          <p:nvPr/>
        </p:nvSpPr>
        <p:spPr>
          <a:xfrm>
            <a:off x="8604355" y="2848609"/>
            <a:ext cx="2683239" cy="1585637"/>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The Gamer has an ace, which can be worth 1 or 11. For this the Gamer decides to risk it and asks for another card</a:t>
            </a:r>
          </a:p>
        </p:txBody>
      </p:sp>
      <p:pic>
        <p:nvPicPr>
          <p:cNvPr id="10242" name="Picture 2" descr="Risultato immagini per asso di picche&quot;">
            <a:extLst>
              <a:ext uri="{FF2B5EF4-FFF2-40B4-BE49-F238E27FC236}">
                <a16:creationId xmlns:a16="http://schemas.microsoft.com/office/drawing/2014/main" id="{DEE43973-8AB0-4096-8F58-490EBE4CFD8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57003" y="3285412"/>
            <a:ext cx="517706" cy="712032"/>
          </a:xfrm>
          <a:prstGeom prst="rect">
            <a:avLst/>
          </a:prstGeom>
          <a:noFill/>
          <a:extLst>
            <a:ext uri="{909E8E84-426E-40DD-AFC4-6F175D3DCCD1}">
              <a14:hiddenFill xmlns:a14="http://schemas.microsoft.com/office/drawing/2010/main">
                <a:solidFill>
                  <a:srgbClr val="FFFFFF"/>
                </a:solidFill>
              </a14:hiddenFill>
            </a:ext>
          </a:extLst>
        </p:spPr>
      </p:pic>
      <p:pic>
        <p:nvPicPr>
          <p:cNvPr id="10246" name="Picture 6" descr="Risultato immagini per sette di fiori&quot;">
            <a:extLst>
              <a:ext uri="{FF2B5EF4-FFF2-40B4-BE49-F238E27FC236}">
                <a16:creationId xmlns:a16="http://schemas.microsoft.com/office/drawing/2014/main" id="{6739CE70-EB9E-4583-86F5-8D469FBF3D8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89899" y="1504037"/>
            <a:ext cx="517787" cy="712143"/>
          </a:xfrm>
          <a:prstGeom prst="rect">
            <a:avLst/>
          </a:prstGeom>
          <a:noFill/>
          <a:extLst>
            <a:ext uri="{909E8E84-426E-40DD-AFC4-6F175D3DCCD1}">
              <a14:hiddenFill xmlns:a14="http://schemas.microsoft.com/office/drawing/2010/main">
                <a:solidFill>
                  <a:srgbClr val="FFFFFF"/>
                </a:solidFill>
              </a14:hiddenFill>
            </a:ext>
          </a:extLst>
        </p:spPr>
      </p:pic>
      <p:sp>
        <p:nvSpPr>
          <p:cNvPr id="15" name="Rettangolo 14">
            <a:extLst>
              <a:ext uri="{FF2B5EF4-FFF2-40B4-BE49-F238E27FC236}">
                <a16:creationId xmlns:a16="http://schemas.microsoft.com/office/drawing/2014/main" id="{B5F6507A-416D-4779-9AFD-30C8BB96805A}"/>
              </a:ext>
            </a:extLst>
          </p:cNvPr>
          <p:cNvSpPr/>
          <p:nvPr/>
        </p:nvSpPr>
        <p:spPr>
          <a:xfrm>
            <a:off x="5921115" y="3162926"/>
            <a:ext cx="1424065" cy="944380"/>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cxnSp>
        <p:nvCxnSpPr>
          <p:cNvPr id="16" name="Connettore 2 15">
            <a:extLst>
              <a:ext uri="{FF2B5EF4-FFF2-40B4-BE49-F238E27FC236}">
                <a16:creationId xmlns:a16="http://schemas.microsoft.com/office/drawing/2014/main" id="{DEC7385A-94A4-4CAA-924D-26FD04EB0FCE}"/>
              </a:ext>
            </a:extLst>
          </p:cNvPr>
          <p:cNvCxnSpPr>
            <a:cxnSpLocks/>
          </p:cNvCxnSpPr>
          <p:nvPr/>
        </p:nvCxnSpPr>
        <p:spPr>
          <a:xfrm flipH="1">
            <a:off x="7435124" y="3635116"/>
            <a:ext cx="1004338" cy="0"/>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pic>
        <p:nvPicPr>
          <p:cNvPr id="14338" name="Picture 2" descr="Risultato immagini per sette di quadri&quot;">
            <a:extLst>
              <a:ext uri="{FF2B5EF4-FFF2-40B4-BE49-F238E27FC236}">
                <a16:creationId xmlns:a16="http://schemas.microsoft.com/office/drawing/2014/main" id="{87045158-C9DA-4C34-BA66-DE22C030C2E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684370" y="3285412"/>
            <a:ext cx="517707" cy="7120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2810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Connettore 1 21">
            <a:extLst>
              <a:ext uri="{FF2B5EF4-FFF2-40B4-BE49-F238E27FC236}">
                <a16:creationId xmlns:a16="http://schemas.microsoft.com/office/drawing/2014/main" id="{43C524AB-43F0-CA46-93A9-F737B05F90F8}"/>
              </a:ext>
            </a:extLst>
          </p:cNvPr>
          <p:cNvCxnSpPr>
            <a:cxnSpLocks/>
          </p:cNvCxnSpPr>
          <p:nvPr/>
        </p:nvCxnSpPr>
        <p:spPr>
          <a:xfrm>
            <a:off x="1158573" y="677702"/>
            <a:ext cx="6902861" cy="0"/>
          </a:xfrm>
          <a:prstGeom prst="line">
            <a:avLst/>
          </a:prstGeom>
          <a:ln>
            <a:solidFill>
              <a:schemeClr val="tx2"/>
            </a:solidFill>
          </a:ln>
          <a:effectLst>
            <a:outerShdw dist="23000" sx="1000" sy="1000" rotWithShape="0">
              <a:srgbClr val="000000"/>
            </a:outerShdw>
          </a:effectLst>
        </p:spPr>
        <p:style>
          <a:lnRef idx="3">
            <a:schemeClr val="dk1"/>
          </a:lnRef>
          <a:fillRef idx="0">
            <a:schemeClr val="dk1"/>
          </a:fillRef>
          <a:effectRef idx="2">
            <a:schemeClr val="dk1"/>
          </a:effectRef>
          <a:fontRef idx="minor">
            <a:schemeClr val="tx1"/>
          </a:fontRef>
        </p:style>
      </p:cxnSp>
      <p:sp>
        <p:nvSpPr>
          <p:cNvPr id="6" name="CasellaDiTesto 5">
            <a:extLst>
              <a:ext uri="{FF2B5EF4-FFF2-40B4-BE49-F238E27FC236}">
                <a16:creationId xmlns:a16="http://schemas.microsoft.com/office/drawing/2014/main" id="{9BAC3C30-A0DA-3744-B690-8A21950277B6}"/>
              </a:ext>
            </a:extLst>
          </p:cNvPr>
          <p:cNvSpPr txBox="1"/>
          <p:nvPr/>
        </p:nvSpPr>
        <p:spPr>
          <a:xfrm>
            <a:off x="1158573" y="38370"/>
            <a:ext cx="2872902" cy="646331"/>
          </a:xfrm>
          <a:prstGeom prst="rect">
            <a:avLst/>
          </a:prstGeom>
          <a:noFill/>
        </p:spPr>
        <p:txBody>
          <a:bodyPr wrap="none" rtlCol="0" anchor="t">
            <a:spAutoFit/>
          </a:bodyPr>
          <a:lstStyle/>
          <a:p>
            <a:r>
              <a:rPr lang="it-IT" sz="3600" b="1" dirty="0">
                <a:latin typeface="Century Gothic" panose="020B0502020202020204" pitchFamily="34" charset="0"/>
                <a:cs typeface="Calibri"/>
              </a:rPr>
              <a:t>Simulation II</a:t>
            </a:r>
          </a:p>
        </p:txBody>
      </p:sp>
      <p:pic>
        <p:nvPicPr>
          <p:cNvPr id="17" name="Picture 2" descr="Risultato immagini per tavolo da blackjack stilizzato&quot;">
            <a:extLst>
              <a:ext uri="{FF2B5EF4-FFF2-40B4-BE49-F238E27FC236}">
                <a16:creationId xmlns:a16="http://schemas.microsoft.com/office/drawing/2014/main" id="{7C406D37-4780-4A60-8321-ECB885912AE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7907" b="17378"/>
          <a:stretch/>
        </p:blipFill>
        <p:spPr bwMode="auto">
          <a:xfrm>
            <a:off x="1820135" y="1064303"/>
            <a:ext cx="9782048" cy="5701300"/>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Risultato immagini per otto di cuori&quot;">
            <a:extLst>
              <a:ext uri="{FF2B5EF4-FFF2-40B4-BE49-F238E27FC236}">
                <a16:creationId xmlns:a16="http://schemas.microsoft.com/office/drawing/2014/main" id="{32303457-2F9E-4515-AFC4-18766CD8E4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17318" y="6075203"/>
            <a:ext cx="457123" cy="664308"/>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uppo 6">
            <a:extLst>
              <a:ext uri="{FF2B5EF4-FFF2-40B4-BE49-F238E27FC236}">
                <a16:creationId xmlns:a16="http://schemas.microsoft.com/office/drawing/2014/main" id="{5817F73B-75F5-436A-809E-755259117E8C}"/>
              </a:ext>
            </a:extLst>
          </p:cNvPr>
          <p:cNvGrpSpPr/>
          <p:nvPr/>
        </p:nvGrpSpPr>
        <p:grpSpPr>
          <a:xfrm>
            <a:off x="449706" y="151790"/>
            <a:ext cx="479684" cy="532911"/>
            <a:chOff x="7140758" y="2526115"/>
            <a:chExt cx="395621" cy="470341"/>
          </a:xfrm>
        </p:grpSpPr>
        <p:sp>
          <p:nvSpPr>
            <p:cNvPr id="8" name="Rettangolo 7">
              <a:extLst>
                <a:ext uri="{FF2B5EF4-FFF2-40B4-BE49-F238E27FC236}">
                  <a16:creationId xmlns:a16="http://schemas.microsoft.com/office/drawing/2014/main" id="{66D52E66-ADF5-459D-895D-44162D46C090}"/>
                </a:ext>
              </a:extLst>
            </p:cNvPr>
            <p:cNvSpPr/>
            <p:nvPr/>
          </p:nvSpPr>
          <p:spPr>
            <a:xfrm rot="2497457">
              <a:off x="7278872" y="2603748"/>
              <a:ext cx="252441" cy="39270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pic>
          <p:nvPicPr>
            <p:cNvPr id="9" name="Immagine 8">
              <a:extLst>
                <a:ext uri="{FF2B5EF4-FFF2-40B4-BE49-F238E27FC236}">
                  <a16:creationId xmlns:a16="http://schemas.microsoft.com/office/drawing/2014/main" id="{A8D38D3A-033A-4522-82BF-9D2D564FB418}"/>
                </a:ext>
              </a:extLst>
            </p:cNvPr>
            <p:cNvPicPr>
              <a:picLocks noChangeAspect="1"/>
            </p:cNvPicPr>
            <p:nvPr/>
          </p:nvPicPr>
          <p:blipFill rotWithShape="1">
            <a:blip r:embed="rId4"/>
            <a:srcRect l="15286" t="6053" r="26742" b="10200"/>
            <a:stretch/>
          </p:blipFill>
          <p:spPr>
            <a:xfrm rot="1534430">
              <a:off x="7140758" y="2526115"/>
              <a:ext cx="301386" cy="440812"/>
            </a:xfrm>
            <a:prstGeom prst="rect">
              <a:avLst/>
            </a:prstGeom>
            <a:solidFill>
              <a:schemeClr val="bg1"/>
            </a:solidFill>
          </p:spPr>
        </p:pic>
        <p:sp>
          <p:nvSpPr>
            <p:cNvPr id="10" name="Goccia 9">
              <a:extLst>
                <a:ext uri="{FF2B5EF4-FFF2-40B4-BE49-F238E27FC236}">
                  <a16:creationId xmlns:a16="http://schemas.microsoft.com/office/drawing/2014/main" id="{42154221-39C8-433E-B843-70DB73E316EC}"/>
                </a:ext>
              </a:extLst>
            </p:cNvPr>
            <p:cNvSpPr/>
            <p:nvPr/>
          </p:nvSpPr>
          <p:spPr>
            <a:xfrm>
              <a:off x="7514893" y="2725493"/>
              <a:ext cx="21486" cy="29701"/>
            </a:xfrm>
            <a:prstGeom prst="teardrop">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grpSp>
      <p:pic>
        <p:nvPicPr>
          <p:cNvPr id="11" name="Immagine 10" descr="Immagine che contiene stanza, edificio, scena, tavolo&#10;&#10;Descrizione generata automaticamente">
            <a:extLst>
              <a:ext uri="{FF2B5EF4-FFF2-40B4-BE49-F238E27FC236}">
                <a16:creationId xmlns:a16="http://schemas.microsoft.com/office/drawing/2014/main" id="{0BA7C566-7139-4E42-9759-5EA9C3707956}"/>
              </a:ext>
            </a:extLst>
          </p:cNvPr>
          <p:cNvPicPr>
            <a:picLocks noChangeAspect="1"/>
          </p:cNvPicPr>
          <p:nvPr/>
        </p:nvPicPr>
        <p:blipFill>
          <a:blip r:embed="rId5"/>
          <a:stretch>
            <a:fillRect/>
          </a:stretch>
        </p:blipFill>
        <p:spPr>
          <a:xfrm>
            <a:off x="6210926" y="4272197"/>
            <a:ext cx="949375" cy="712031"/>
          </a:xfrm>
          <a:prstGeom prst="rect">
            <a:avLst/>
          </a:prstGeom>
        </p:spPr>
      </p:pic>
      <p:sp>
        <p:nvSpPr>
          <p:cNvPr id="12" name="Rettangolo 11">
            <a:extLst>
              <a:ext uri="{FF2B5EF4-FFF2-40B4-BE49-F238E27FC236}">
                <a16:creationId xmlns:a16="http://schemas.microsoft.com/office/drawing/2014/main" id="{EAA85B25-E04D-4DDE-BBB7-8001099D0729}"/>
              </a:ext>
            </a:extLst>
          </p:cNvPr>
          <p:cNvSpPr/>
          <p:nvPr/>
        </p:nvSpPr>
        <p:spPr>
          <a:xfrm>
            <a:off x="8589365" y="4894287"/>
            <a:ext cx="2683239" cy="1585637"/>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The Gamer receives the card, looks at it and decides to stay, passing the hand to the Dealer</a:t>
            </a:r>
          </a:p>
        </p:txBody>
      </p:sp>
      <p:pic>
        <p:nvPicPr>
          <p:cNvPr id="10242" name="Picture 2" descr="Risultato immagini per asso di picche&quot;">
            <a:extLst>
              <a:ext uri="{FF2B5EF4-FFF2-40B4-BE49-F238E27FC236}">
                <a16:creationId xmlns:a16="http://schemas.microsoft.com/office/drawing/2014/main" id="{DEE43973-8AB0-4096-8F58-490EBE4CFD8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57203" y="3285412"/>
            <a:ext cx="517706" cy="712032"/>
          </a:xfrm>
          <a:prstGeom prst="rect">
            <a:avLst/>
          </a:prstGeom>
          <a:noFill/>
          <a:extLst>
            <a:ext uri="{909E8E84-426E-40DD-AFC4-6F175D3DCCD1}">
              <a14:hiddenFill xmlns:a14="http://schemas.microsoft.com/office/drawing/2010/main">
                <a:solidFill>
                  <a:srgbClr val="FFFFFF"/>
                </a:solidFill>
              </a14:hiddenFill>
            </a:ext>
          </a:extLst>
        </p:spPr>
      </p:pic>
      <p:pic>
        <p:nvPicPr>
          <p:cNvPr id="10246" name="Picture 6" descr="Risultato immagini per sette di fiori&quot;">
            <a:extLst>
              <a:ext uri="{FF2B5EF4-FFF2-40B4-BE49-F238E27FC236}">
                <a16:creationId xmlns:a16="http://schemas.microsoft.com/office/drawing/2014/main" id="{6739CE70-EB9E-4583-86F5-8D469FBF3D8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89899" y="1504037"/>
            <a:ext cx="517787" cy="712143"/>
          </a:xfrm>
          <a:prstGeom prst="rect">
            <a:avLst/>
          </a:prstGeom>
          <a:noFill/>
          <a:extLst>
            <a:ext uri="{909E8E84-426E-40DD-AFC4-6F175D3DCCD1}">
              <a14:hiddenFill xmlns:a14="http://schemas.microsoft.com/office/drawing/2010/main">
                <a:solidFill>
                  <a:srgbClr val="FFFFFF"/>
                </a:solidFill>
              </a14:hiddenFill>
            </a:ext>
          </a:extLst>
        </p:spPr>
      </p:pic>
      <p:pic>
        <p:nvPicPr>
          <p:cNvPr id="13314" name="Picture 2" descr="Risultato immagini per retro carta blu&quot;">
            <a:extLst>
              <a:ext uri="{FF2B5EF4-FFF2-40B4-BE49-F238E27FC236}">
                <a16:creationId xmlns:a16="http://schemas.microsoft.com/office/drawing/2014/main" id="{7F55DA7A-BDD1-4082-9BD4-22F1E1CE6F3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024542" y="3285301"/>
            <a:ext cx="517787" cy="712143"/>
          </a:xfrm>
          <a:prstGeom prst="rect">
            <a:avLst/>
          </a:prstGeom>
          <a:noFill/>
          <a:extLst>
            <a:ext uri="{909E8E84-426E-40DD-AFC4-6F175D3DCCD1}">
              <a14:hiddenFill xmlns:a14="http://schemas.microsoft.com/office/drawing/2010/main">
                <a:solidFill>
                  <a:srgbClr val="FFFFFF"/>
                </a:solidFill>
              </a14:hiddenFill>
            </a:ext>
          </a:extLst>
        </p:spPr>
      </p:pic>
      <p:sp>
        <p:nvSpPr>
          <p:cNvPr id="18" name="Rettangolo 17">
            <a:extLst>
              <a:ext uri="{FF2B5EF4-FFF2-40B4-BE49-F238E27FC236}">
                <a16:creationId xmlns:a16="http://schemas.microsoft.com/office/drawing/2014/main" id="{B56C9F85-69DB-4557-BEF7-3947FA5F3591}"/>
              </a:ext>
            </a:extLst>
          </p:cNvPr>
          <p:cNvSpPr/>
          <p:nvPr/>
        </p:nvSpPr>
        <p:spPr>
          <a:xfrm>
            <a:off x="6195936" y="1379095"/>
            <a:ext cx="729520" cy="944380"/>
          </a:xfrm>
          <a:prstGeom prst="rect">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9" name="Rettangolo 18">
            <a:extLst>
              <a:ext uri="{FF2B5EF4-FFF2-40B4-BE49-F238E27FC236}">
                <a16:creationId xmlns:a16="http://schemas.microsoft.com/office/drawing/2014/main" id="{48ED94E1-031F-4FC6-92EA-F367A4DBA0B4}"/>
              </a:ext>
            </a:extLst>
          </p:cNvPr>
          <p:cNvSpPr/>
          <p:nvPr/>
        </p:nvSpPr>
        <p:spPr>
          <a:xfrm>
            <a:off x="2094116" y="1504037"/>
            <a:ext cx="2683239" cy="1585637"/>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The Dealer has only 7 as a score; according to the 17 rule, he must turn another card!</a:t>
            </a:r>
          </a:p>
        </p:txBody>
      </p:sp>
      <p:cxnSp>
        <p:nvCxnSpPr>
          <p:cNvPr id="20" name="Connettore 2 19">
            <a:extLst>
              <a:ext uri="{FF2B5EF4-FFF2-40B4-BE49-F238E27FC236}">
                <a16:creationId xmlns:a16="http://schemas.microsoft.com/office/drawing/2014/main" id="{F4F13CAD-2A75-4A7E-8481-3ED15172F2A3}"/>
              </a:ext>
            </a:extLst>
          </p:cNvPr>
          <p:cNvCxnSpPr>
            <a:cxnSpLocks/>
          </p:cNvCxnSpPr>
          <p:nvPr/>
        </p:nvCxnSpPr>
        <p:spPr>
          <a:xfrm flipV="1">
            <a:off x="4862304" y="1851285"/>
            <a:ext cx="1272396" cy="362221"/>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pic>
        <p:nvPicPr>
          <p:cNvPr id="13316" name="Picture 4" descr="Risultato immagini per sette di quadri&quot;">
            <a:extLst>
              <a:ext uri="{FF2B5EF4-FFF2-40B4-BE49-F238E27FC236}">
                <a16:creationId xmlns:a16="http://schemas.microsoft.com/office/drawing/2014/main" id="{0182958F-8883-4261-8039-44F28BE6F81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390832" y="3285301"/>
            <a:ext cx="517787" cy="7121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9652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13314"/>
                                        </p:tgtEl>
                                        <p:attrNameLst>
                                          <p:attrName>style.visibility</p:attrName>
                                        </p:attrNameLst>
                                      </p:cBhvr>
                                      <p:to>
                                        <p:strVal val="visible"/>
                                      </p:to>
                                    </p:set>
                                    <p:anim calcmode="lin" valueType="num">
                                      <p:cBhvr additive="base">
                                        <p:cTn id="7" dur="500" fill="hold"/>
                                        <p:tgtEl>
                                          <p:spTgt spid="13314"/>
                                        </p:tgtEl>
                                        <p:attrNameLst>
                                          <p:attrName>ppt_x</p:attrName>
                                        </p:attrNameLst>
                                      </p:cBhvr>
                                      <p:tavLst>
                                        <p:tav tm="0">
                                          <p:val>
                                            <p:strVal val="#ppt_x"/>
                                          </p:val>
                                        </p:tav>
                                        <p:tav tm="100000">
                                          <p:val>
                                            <p:strVal val="#ppt_x"/>
                                          </p:val>
                                        </p:tav>
                                      </p:tavLst>
                                    </p:anim>
                                    <p:anim calcmode="lin" valueType="num">
                                      <p:cBhvr additive="base">
                                        <p:cTn id="8" dur="500" fill="hold"/>
                                        <p:tgtEl>
                                          <p:spTgt spid="13314"/>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par>
                          <p:cTn id="13" fill="hold">
                            <p:stCondLst>
                              <p:cond delay="1000"/>
                            </p:stCondLst>
                            <p:childTnLst>
                              <p:par>
                                <p:cTn id="14" presetID="10" presetClass="entr" presetSubtype="0" fill="hold" grpId="0" nodeType="afterEffect">
                                  <p:stCondLst>
                                    <p:cond delay="2000"/>
                                  </p:stCondLst>
                                  <p:childTnLst>
                                    <p:set>
                                      <p:cBhvr>
                                        <p:cTn id="15" dur="1" fill="hold">
                                          <p:stCondLst>
                                            <p:cond delay="0"/>
                                          </p:stCondLst>
                                        </p:cTn>
                                        <p:tgtEl>
                                          <p:spTgt spid="18"/>
                                        </p:tgtEl>
                                        <p:attrNameLst>
                                          <p:attrName>style.visibility</p:attrName>
                                        </p:attrNameLst>
                                      </p:cBhvr>
                                      <p:to>
                                        <p:strVal val="visible"/>
                                      </p:to>
                                    </p:set>
                                    <p:animEffect transition="in" filter="fade">
                                      <p:cBhvr>
                                        <p:cTn id="16" dur="500"/>
                                        <p:tgtEl>
                                          <p:spTgt spid="18"/>
                                        </p:tgtEl>
                                      </p:cBhvr>
                                    </p:animEffect>
                                  </p:childTnLst>
                                </p:cTn>
                              </p:par>
                            </p:childTnLst>
                          </p:cTn>
                        </p:par>
                        <p:par>
                          <p:cTn id="17" fill="hold">
                            <p:stCondLst>
                              <p:cond delay="3500"/>
                            </p:stCondLst>
                            <p:childTnLst>
                              <p:par>
                                <p:cTn id="18" presetID="10" presetClass="entr" presetSubtype="0" fill="hold" grpId="0" nodeType="after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fade">
                                      <p:cBhvr>
                                        <p:cTn id="20" dur="500"/>
                                        <p:tgtEl>
                                          <p:spTgt spid="19"/>
                                        </p:tgtEl>
                                      </p:cBhvr>
                                    </p:animEffect>
                                  </p:childTnLst>
                                </p:cTn>
                              </p:par>
                              <p:par>
                                <p:cTn id="21" presetID="10" presetClass="entr" presetSubtype="0" fill="hold" nodeType="with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fade">
                                      <p:cBhvr>
                                        <p:cTn id="23"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8" grpId="0" animBg="1"/>
      <p:bldP spid="19"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Connettore 1 21">
            <a:extLst>
              <a:ext uri="{FF2B5EF4-FFF2-40B4-BE49-F238E27FC236}">
                <a16:creationId xmlns:a16="http://schemas.microsoft.com/office/drawing/2014/main" id="{43C524AB-43F0-CA46-93A9-F737B05F90F8}"/>
              </a:ext>
            </a:extLst>
          </p:cNvPr>
          <p:cNvCxnSpPr>
            <a:cxnSpLocks/>
          </p:cNvCxnSpPr>
          <p:nvPr/>
        </p:nvCxnSpPr>
        <p:spPr>
          <a:xfrm>
            <a:off x="1158573" y="677702"/>
            <a:ext cx="6902861" cy="0"/>
          </a:xfrm>
          <a:prstGeom prst="line">
            <a:avLst/>
          </a:prstGeom>
          <a:ln>
            <a:solidFill>
              <a:schemeClr val="tx2"/>
            </a:solidFill>
          </a:ln>
          <a:effectLst>
            <a:outerShdw dist="23000" sx="1000" sy="1000" rotWithShape="0">
              <a:srgbClr val="000000"/>
            </a:outerShdw>
          </a:effectLst>
        </p:spPr>
        <p:style>
          <a:lnRef idx="3">
            <a:schemeClr val="dk1"/>
          </a:lnRef>
          <a:fillRef idx="0">
            <a:schemeClr val="dk1"/>
          </a:fillRef>
          <a:effectRef idx="2">
            <a:schemeClr val="dk1"/>
          </a:effectRef>
          <a:fontRef idx="minor">
            <a:schemeClr val="tx1"/>
          </a:fontRef>
        </p:style>
      </p:cxnSp>
      <p:sp>
        <p:nvSpPr>
          <p:cNvPr id="6" name="CasellaDiTesto 5">
            <a:extLst>
              <a:ext uri="{FF2B5EF4-FFF2-40B4-BE49-F238E27FC236}">
                <a16:creationId xmlns:a16="http://schemas.microsoft.com/office/drawing/2014/main" id="{9BAC3C30-A0DA-3744-B690-8A21950277B6}"/>
              </a:ext>
            </a:extLst>
          </p:cNvPr>
          <p:cNvSpPr txBox="1"/>
          <p:nvPr/>
        </p:nvSpPr>
        <p:spPr>
          <a:xfrm>
            <a:off x="1158573" y="38370"/>
            <a:ext cx="2872902" cy="646331"/>
          </a:xfrm>
          <a:prstGeom prst="rect">
            <a:avLst/>
          </a:prstGeom>
          <a:noFill/>
        </p:spPr>
        <p:txBody>
          <a:bodyPr wrap="none" rtlCol="0" anchor="t">
            <a:spAutoFit/>
          </a:bodyPr>
          <a:lstStyle/>
          <a:p>
            <a:r>
              <a:rPr lang="it-IT" sz="3600" b="1" dirty="0">
                <a:latin typeface="Century Gothic" panose="020B0502020202020204" pitchFamily="34" charset="0"/>
                <a:cs typeface="Calibri"/>
              </a:rPr>
              <a:t>Simulation II</a:t>
            </a:r>
          </a:p>
        </p:txBody>
      </p:sp>
      <p:pic>
        <p:nvPicPr>
          <p:cNvPr id="17" name="Picture 2" descr="Risultato immagini per tavolo da blackjack stilizzato&quot;">
            <a:extLst>
              <a:ext uri="{FF2B5EF4-FFF2-40B4-BE49-F238E27FC236}">
                <a16:creationId xmlns:a16="http://schemas.microsoft.com/office/drawing/2014/main" id="{7C406D37-4780-4A60-8321-ECB885912AE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7907" b="17378"/>
          <a:stretch/>
        </p:blipFill>
        <p:spPr bwMode="auto">
          <a:xfrm>
            <a:off x="1820135" y="1064303"/>
            <a:ext cx="9782048" cy="5701300"/>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Risultato immagini per otto di cuori&quot;">
            <a:extLst>
              <a:ext uri="{FF2B5EF4-FFF2-40B4-BE49-F238E27FC236}">
                <a16:creationId xmlns:a16="http://schemas.microsoft.com/office/drawing/2014/main" id="{32303457-2F9E-4515-AFC4-18766CD8E4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17318" y="6075203"/>
            <a:ext cx="457123" cy="664308"/>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uppo 6">
            <a:extLst>
              <a:ext uri="{FF2B5EF4-FFF2-40B4-BE49-F238E27FC236}">
                <a16:creationId xmlns:a16="http://schemas.microsoft.com/office/drawing/2014/main" id="{5817F73B-75F5-436A-809E-755259117E8C}"/>
              </a:ext>
            </a:extLst>
          </p:cNvPr>
          <p:cNvGrpSpPr/>
          <p:nvPr/>
        </p:nvGrpSpPr>
        <p:grpSpPr>
          <a:xfrm>
            <a:off x="449706" y="151790"/>
            <a:ext cx="479684" cy="532911"/>
            <a:chOff x="7140758" y="2526115"/>
            <a:chExt cx="395621" cy="470341"/>
          </a:xfrm>
        </p:grpSpPr>
        <p:sp>
          <p:nvSpPr>
            <p:cNvPr id="8" name="Rettangolo 7">
              <a:extLst>
                <a:ext uri="{FF2B5EF4-FFF2-40B4-BE49-F238E27FC236}">
                  <a16:creationId xmlns:a16="http://schemas.microsoft.com/office/drawing/2014/main" id="{66D52E66-ADF5-459D-895D-44162D46C090}"/>
                </a:ext>
              </a:extLst>
            </p:cNvPr>
            <p:cNvSpPr/>
            <p:nvPr/>
          </p:nvSpPr>
          <p:spPr>
            <a:xfrm rot="2497457">
              <a:off x="7278872" y="2603748"/>
              <a:ext cx="252441" cy="39270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pic>
          <p:nvPicPr>
            <p:cNvPr id="9" name="Immagine 8">
              <a:extLst>
                <a:ext uri="{FF2B5EF4-FFF2-40B4-BE49-F238E27FC236}">
                  <a16:creationId xmlns:a16="http://schemas.microsoft.com/office/drawing/2014/main" id="{A8D38D3A-033A-4522-82BF-9D2D564FB418}"/>
                </a:ext>
              </a:extLst>
            </p:cNvPr>
            <p:cNvPicPr>
              <a:picLocks noChangeAspect="1"/>
            </p:cNvPicPr>
            <p:nvPr/>
          </p:nvPicPr>
          <p:blipFill rotWithShape="1">
            <a:blip r:embed="rId4"/>
            <a:srcRect l="15286" t="6053" r="26742" b="10200"/>
            <a:stretch/>
          </p:blipFill>
          <p:spPr>
            <a:xfrm rot="1534430">
              <a:off x="7140758" y="2526115"/>
              <a:ext cx="301386" cy="440812"/>
            </a:xfrm>
            <a:prstGeom prst="rect">
              <a:avLst/>
            </a:prstGeom>
            <a:solidFill>
              <a:schemeClr val="bg1"/>
            </a:solidFill>
          </p:spPr>
        </p:pic>
        <p:sp>
          <p:nvSpPr>
            <p:cNvPr id="10" name="Goccia 9">
              <a:extLst>
                <a:ext uri="{FF2B5EF4-FFF2-40B4-BE49-F238E27FC236}">
                  <a16:creationId xmlns:a16="http://schemas.microsoft.com/office/drawing/2014/main" id="{42154221-39C8-433E-B843-70DB73E316EC}"/>
                </a:ext>
              </a:extLst>
            </p:cNvPr>
            <p:cNvSpPr/>
            <p:nvPr/>
          </p:nvSpPr>
          <p:spPr>
            <a:xfrm>
              <a:off x="7514893" y="2725493"/>
              <a:ext cx="21486" cy="29701"/>
            </a:xfrm>
            <a:prstGeom prst="teardrop">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grpSp>
      <p:pic>
        <p:nvPicPr>
          <p:cNvPr id="11" name="Immagine 10" descr="Immagine che contiene stanza, edificio, scena, tavolo&#10;&#10;Descrizione generata automaticamente">
            <a:extLst>
              <a:ext uri="{FF2B5EF4-FFF2-40B4-BE49-F238E27FC236}">
                <a16:creationId xmlns:a16="http://schemas.microsoft.com/office/drawing/2014/main" id="{0BA7C566-7139-4E42-9759-5EA9C3707956}"/>
              </a:ext>
            </a:extLst>
          </p:cNvPr>
          <p:cNvPicPr>
            <a:picLocks noChangeAspect="1"/>
          </p:cNvPicPr>
          <p:nvPr/>
        </p:nvPicPr>
        <p:blipFill>
          <a:blip r:embed="rId5"/>
          <a:stretch>
            <a:fillRect/>
          </a:stretch>
        </p:blipFill>
        <p:spPr>
          <a:xfrm>
            <a:off x="6210926" y="4272197"/>
            <a:ext cx="949375" cy="712031"/>
          </a:xfrm>
          <a:prstGeom prst="rect">
            <a:avLst/>
          </a:prstGeom>
        </p:spPr>
      </p:pic>
      <p:sp>
        <p:nvSpPr>
          <p:cNvPr id="12" name="Rettangolo 11">
            <a:extLst>
              <a:ext uri="{FF2B5EF4-FFF2-40B4-BE49-F238E27FC236}">
                <a16:creationId xmlns:a16="http://schemas.microsoft.com/office/drawing/2014/main" id="{EAA85B25-E04D-4DDE-BBB7-8001099D0729}"/>
              </a:ext>
            </a:extLst>
          </p:cNvPr>
          <p:cNvSpPr/>
          <p:nvPr/>
        </p:nvSpPr>
        <p:spPr>
          <a:xfrm>
            <a:off x="8574375" y="3285301"/>
            <a:ext cx="2698230" cy="3194623"/>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The Dealer has 17, so the rule is satisfied. However, the Gamer has between 18 and 21 (otherwise he would have busted and he would have had to diclare that); hence the Dealer, to win, must turn another card</a:t>
            </a:r>
          </a:p>
        </p:txBody>
      </p:sp>
      <p:pic>
        <p:nvPicPr>
          <p:cNvPr id="10242" name="Picture 2" descr="Risultato immagini per asso di picche&quot;">
            <a:extLst>
              <a:ext uri="{FF2B5EF4-FFF2-40B4-BE49-F238E27FC236}">
                <a16:creationId xmlns:a16="http://schemas.microsoft.com/office/drawing/2014/main" id="{DEE43973-8AB0-4096-8F58-490EBE4CFD8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57203" y="3285412"/>
            <a:ext cx="517706" cy="712032"/>
          </a:xfrm>
          <a:prstGeom prst="rect">
            <a:avLst/>
          </a:prstGeom>
          <a:noFill/>
          <a:extLst>
            <a:ext uri="{909E8E84-426E-40DD-AFC4-6F175D3DCCD1}">
              <a14:hiddenFill xmlns:a14="http://schemas.microsoft.com/office/drawing/2010/main">
                <a:solidFill>
                  <a:srgbClr val="FFFFFF"/>
                </a:solidFill>
              </a14:hiddenFill>
            </a:ext>
          </a:extLst>
        </p:spPr>
      </p:pic>
      <p:pic>
        <p:nvPicPr>
          <p:cNvPr id="10246" name="Picture 6" descr="Risultato immagini per sette di fiori&quot;">
            <a:extLst>
              <a:ext uri="{FF2B5EF4-FFF2-40B4-BE49-F238E27FC236}">
                <a16:creationId xmlns:a16="http://schemas.microsoft.com/office/drawing/2014/main" id="{6739CE70-EB9E-4583-86F5-8D469FBF3D8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89899" y="1504037"/>
            <a:ext cx="517787" cy="712143"/>
          </a:xfrm>
          <a:prstGeom prst="rect">
            <a:avLst/>
          </a:prstGeom>
          <a:noFill/>
          <a:extLst>
            <a:ext uri="{909E8E84-426E-40DD-AFC4-6F175D3DCCD1}">
              <a14:hiddenFill xmlns:a14="http://schemas.microsoft.com/office/drawing/2010/main">
                <a:solidFill>
                  <a:srgbClr val="FFFFFF"/>
                </a:solidFill>
              </a14:hiddenFill>
            </a:ext>
          </a:extLst>
        </p:spPr>
      </p:pic>
      <p:pic>
        <p:nvPicPr>
          <p:cNvPr id="13314" name="Picture 2" descr="Risultato immagini per retro carta blu&quot;">
            <a:extLst>
              <a:ext uri="{FF2B5EF4-FFF2-40B4-BE49-F238E27FC236}">
                <a16:creationId xmlns:a16="http://schemas.microsoft.com/office/drawing/2014/main" id="{7F55DA7A-BDD1-4082-9BD4-22F1E1CE6F3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024542" y="3285301"/>
            <a:ext cx="517787" cy="712143"/>
          </a:xfrm>
          <a:prstGeom prst="rect">
            <a:avLst/>
          </a:prstGeom>
          <a:noFill/>
          <a:extLst>
            <a:ext uri="{909E8E84-426E-40DD-AFC4-6F175D3DCCD1}">
              <a14:hiddenFill xmlns:a14="http://schemas.microsoft.com/office/drawing/2010/main">
                <a:solidFill>
                  <a:srgbClr val="FFFFFF"/>
                </a:solidFill>
              </a14:hiddenFill>
            </a:ext>
          </a:extLst>
        </p:spPr>
      </p:pic>
      <p:pic>
        <p:nvPicPr>
          <p:cNvPr id="13316" name="Picture 4" descr="Risultato immagini per sette di quadri&quot;">
            <a:extLst>
              <a:ext uri="{FF2B5EF4-FFF2-40B4-BE49-F238E27FC236}">
                <a16:creationId xmlns:a16="http://schemas.microsoft.com/office/drawing/2014/main" id="{0182958F-8883-4261-8039-44F28BE6F81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390832" y="3285301"/>
            <a:ext cx="517787" cy="712143"/>
          </a:xfrm>
          <a:prstGeom prst="rect">
            <a:avLst/>
          </a:prstGeom>
          <a:noFill/>
          <a:extLst>
            <a:ext uri="{909E8E84-426E-40DD-AFC4-6F175D3DCCD1}">
              <a14:hiddenFill xmlns:a14="http://schemas.microsoft.com/office/drawing/2010/main">
                <a:solidFill>
                  <a:srgbClr val="FFFFFF"/>
                </a:solidFill>
              </a14:hiddenFill>
            </a:ext>
          </a:extLst>
        </p:spPr>
      </p:pic>
      <p:pic>
        <p:nvPicPr>
          <p:cNvPr id="15362" name="Picture 2" descr="Risultato immagini per dieci di picche&quot;">
            <a:extLst>
              <a:ext uri="{FF2B5EF4-FFF2-40B4-BE49-F238E27FC236}">
                <a16:creationId xmlns:a16="http://schemas.microsoft.com/office/drawing/2014/main" id="{0644E3DB-DEA1-445F-8451-B2EB8310889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908619" y="1503926"/>
            <a:ext cx="517788" cy="7121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08217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15362"/>
                                        </p:tgtEl>
                                        <p:attrNameLst>
                                          <p:attrName>style.visibility</p:attrName>
                                        </p:attrNameLst>
                                      </p:cBhvr>
                                      <p:to>
                                        <p:strVal val="visible"/>
                                      </p:to>
                                    </p:set>
                                    <p:anim calcmode="lin" valueType="num">
                                      <p:cBhvr additive="base">
                                        <p:cTn id="7" dur="500" fill="hold"/>
                                        <p:tgtEl>
                                          <p:spTgt spid="15362"/>
                                        </p:tgtEl>
                                        <p:attrNameLst>
                                          <p:attrName>ppt_x</p:attrName>
                                        </p:attrNameLst>
                                      </p:cBhvr>
                                      <p:tavLst>
                                        <p:tav tm="0">
                                          <p:val>
                                            <p:strVal val="#ppt_x"/>
                                          </p:val>
                                        </p:tav>
                                        <p:tav tm="100000">
                                          <p:val>
                                            <p:strVal val="#ppt_x"/>
                                          </p:val>
                                        </p:tav>
                                      </p:tavLst>
                                    </p:anim>
                                    <p:anim calcmode="lin" valueType="num">
                                      <p:cBhvr additive="base">
                                        <p:cTn id="8" dur="500" fill="hold"/>
                                        <p:tgtEl>
                                          <p:spTgt spid="15362"/>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Connettore 1 21">
            <a:extLst>
              <a:ext uri="{FF2B5EF4-FFF2-40B4-BE49-F238E27FC236}">
                <a16:creationId xmlns:a16="http://schemas.microsoft.com/office/drawing/2014/main" id="{43C524AB-43F0-CA46-93A9-F737B05F90F8}"/>
              </a:ext>
            </a:extLst>
          </p:cNvPr>
          <p:cNvCxnSpPr>
            <a:cxnSpLocks/>
          </p:cNvCxnSpPr>
          <p:nvPr/>
        </p:nvCxnSpPr>
        <p:spPr>
          <a:xfrm>
            <a:off x="1158573" y="677702"/>
            <a:ext cx="6902861" cy="0"/>
          </a:xfrm>
          <a:prstGeom prst="line">
            <a:avLst/>
          </a:prstGeom>
          <a:ln>
            <a:solidFill>
              <a:schemeClr val="tx2"/>
            </a:solidFill>
          </a:ln>
          <a:effectLst>
            <a:outerShdw dist="23000" sx="1000" sy="1000" rotWithShape="0">
              <a:srgbClr val="000000"/>
            </a:outerShdw>
          </a:effectLst>
        </p:spPr>
        <p:style>
          <a:lnRef idx="3">
            <a:schemeClr val="dk1"/>
          </a:lnRef>
          <a:fillRef idx="0">
            <a:schemeClr val="dk1"/>
          </a:fillRef>
          <a:effectRef idx="2">
            <a:schemeClr val="dk1"/>
          </a:effectRef>
          <a:fontRef idx="minor">
            <a:schemeClr val="tx1"/>
          </a:fontRef>
        </p:style>
      </p:cxnSp>
      <p:sp>
        <p:nvSpPr>
          <p:cNvPr id="6" name="CasellaDiTesto 5">
            <a:extLst>
              <a:ext uri="{FF2B5EF4-FFF2-40B4-BE49-F238E27FC236}">
                <a16:creationId xmlns:a16="http://schemas.microsoft.com/office/drawing/2014/main" id="{9BAC3C30-A0DA-3744-B690-8A21950277B6}"/>
              </a:ext>
            </a:extLst>
          </p:cNvPr>
          <p:cNvSpPr txBox="1"/>
          <p:nvPr/>
        </p:nvSpPr>
        <p:spPr>
          <a:xfrm>
            <a:off x="1158573" y="38370"/>
            <a:ext cx="2872902" cy="646331"/>
          </a:xfrm>
          <a:prstGeom prst="rect">
            <a:avLst/>
          </a:prstGeom>
          <a:noFill/>
        </p:spPr>
        <p:txBody>
          <a:bodyPr wrap="none" rtlCol="0" anchor="t">
            <a:spAutoFit/>
          </a:bodyPr>
          <a:lstStyle/>
          <a:p>
            <a:r>
              <a:rPr lang="it-IT" sz="3600" b="1" dirty="0">
                <a:latin typeface="Century Gothic" panose="020B0502020202020204" pitchFamily="34" charset="0"/>
                <a:cs typeface="Calibri"/>
              </a:rPr>
              <a:t>Simulation II</a:t>
            </a:r>
          </a:p>
        </p:txBody>
      </p:sp>
      <p:pic>
        <p:nvPicPr>
          <p:cNvPr id="17" name="Picture 2" descr="Risultato immagini per tavolo da blackjack stilizzato&quot;">
            <a:extLst>
              <a:ext uri="{FF2B5EF4-FFF2-40B4-BE49-F238E27FC236}">
                <a16:creationId xmlns:a16="http://schemas.microsoft.com/office/drawing/2014/main" id="{7C406D37-4780-4A60-8321-ECB885912AE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7907" b="17378"/>
          <a:stretch/>
        </p:blipFill>
        <p:spPr bwMode="auto">
          <a:xfrm>
            <a:off x="1820135" y="1064303"/>
            <a:ext cx="9782048" cy="5701300"/>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Risultato immagini per otto di cuori&quot;">
            <a:extLst>
              <a:ext uri="{FF2B5EF4-FFF2-40B4-BE49-F238E27FC236}">
                <a16:creationId xmlns:a16="http://schemas.microsoft.com/office/drawing/2014/main" id="{32303457-2F9E-4515-AFC4-18766CD8E4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17318" y="6075203"/>
            <a:ext cx="457123" cy="664308"/>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uppo 6">
            <a:extLst>
              <a:ext uri="{FF2B5EF4-FFF2-40B4-BE49-F238E27FC236}">
                <a16:creationId xmlns:a16="http://schemas.microsoft.com/office/drawing/2014/main" id="{5817F73B-75F5-436A-809E-755259117E8C}"/>
              </a:ext>
            </a:extLst>
          </p:cNvPr>
          <p:cNvGrpSpPr/>
          <p:nvPr/>
        </p:nvGrpSpPr>
        <p:grpSpPr>
          <a:xfrm>
            <a:off x="449706" y="151790"/>
            <a:ext cx="479684" cy="532911"/>
            <a:chOff x="7140758" y="2526115"/>
            <a:chExt cx="395621" cy="470341"/>
          </a:xfrm>
        </p:grpSpPr>
        <p:sp>
          <p:nvSpPr>
            <p:cNvPr id="8" name="Rettangolo 7">
              <a:extLst>
                <a:ext uri="{FF2B5EF4-FFF2-40B4-BE49-F238E27FC236}">
                  <a16:creationId xmlns:a16="http://schemas.microsoft.com/office/drawing/2014/main" id="{66D52E66-ADF5-459D-895D-44162D46C090}"/>
                </a:ext>
              </a:extLst>
            </p:cNvPr>
            <p:cNvSpPr/>
            <p:nvPr/>
          </p:nvSpPr>
          <p:spPr>
            <a:xfrm rot="2497457">
              <a:off x="7278872" y="2603748"/>
              <a:ext cx="252441" cy="39270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pic>
          <p:nvPicPr>
            <p:cNvPr id="9" name="Immagine 8">
              <a:extLst>
                <a:ext uri="{FF2B5EF4-FFF2-40B4-BE49-F238E27FC236}">
                  <a16:creationId xmlns:a16="http://schemas.microsoft.com/office/drawing/2014/main" id="{A8D38D3A-033A-4522-82BF-9D2D564FB418}"/>
                </a:ext>
              </a:extLst>
            </p:cNvPr>
            <p:cNvPicPr>
              <a:picLocks noChangeAspect="1"/>
            </p:cNvPicPr>
            <p:nvPr/>
          </p:nvPicPr>
          <p:blipFill rotWithShape="1">
            <a:blip r:embed="rId4"/>
            <a:srcRect l="15286" t="6053" r="26742" b="10200"/>
            <a:stretch/>
          </p:blipFill>
          <p:spPr>
            <a:xfrm rot="1534430">
              <a:off x="7140758" y="2526115"/>
              <a:ext cx="301386" cy="440812"/>
            </a:xfrm>
            <a:prstGeom prst="rect">
              <a:avLst/>
            </a:prstGeom>
            <a:solidFill>
              <a:schemeClr val="bg1"/>
            </a:solidFill>
          </p:spPr>
        </p:pic>
        <p:sp>
          <p:nvSpPr>
            <p:cNvPr id="10" name="Goccia 9">
              <a:extLst>
                <a:ext uri="{FF2B5EF4-FFF2-40B4-BE49-F238E27FC236}">
                  <a16:creationId xmlns:a16="http://schemas.microsoft.com/office/drawing/2014/main" id="{42154221-39C8-433E-B843-70DB73E316EC}"/>
                </a:ext>
              </a:extLst>
            </p:cNvPr>
            <p:cNvSpPr/>
            <p:nvPr/>
          </p:nvSpPr>
          <p:spPr>
            <a:xfrm>
              <a:off x="7514893" y="2725493"/>
              <a:ext cx="21486" cy="29701"/>
            </a:xfrm>
            <a:prstGeom prst="teardrop">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grpSp>
      <p:pic>
        <p:nvPicPr>
          <p:cNvPr id="11" name="Immagine 10" descr="Immagine che contiene stanza, edificio, scena, tavolo&#10;&#10;Descrizione generata automaticamente">
            <a:extLst>
              <a:ext uri="{FF2B5EF4-FFF2-40B4-BE49-F238E27FC236}">
                <a16:creationId xmlns:a16="http://schemas.microsoft.com/office/drawing/2014/main" id="{0BA7C566-7139-4E42-9759-5EA9C3707956}"/>
              </a:ext>
            </a:extLst>
          </p:cNvPr>
          <p:cNvPicPr>
            <a:picLocks noChangeAspect="1"/>
          </p:cNvPicPr>
          <p:nvPr/>
        </p:nvPicPr>
        <p:blipFill>
          <a:blip r:embed="rId5"/>
          <a:stretch>
            <a:fillRect/>
          </a:stretch>
        </p:blipFill>
        <p:spPr>
          <a:xfrm>
            <a:off x="6210926" y="4272197"/>
            <a:ext cx="949375" cy="712031"/>
          </a:xfrm>
          <a:prstGeom prst="rect">
            <a:avLst/>
          </a:prstGeom>
        </p:spPr>
      </p:pic>
      <p:sp>
        <p:nvSpPr>
          <p:cNvPr id="12" name="Rettangolo 11">
            <a:extLst>
              <a:ext uri="{FF2B5EF4-FFF2-40B4-BE49-F238E27FC236}">
                <a16:creationId xmlns:a16="http://schemas.microsoft.com/office/drawing/2014/main" id="{EAA85B25-E04D-4DDE-BBB7-8001099D0729}"/>
              </a:ext>
            </a:extLst>
          </p:cNvPr>
          <p:cNvSpPr/>
          <p:nvPr/>
        </p:nvSpPr>
        <p:spPr>
          <a:xfrm>
            <a:off x="1573367" y="1859998"/>
            <a:ext cx="2698230" cy="1172980"/>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The Dealer has scored beyond 21, so he busted!</a:t>
            </a:r>
          </a:p>
        </p:txBody>
      </p:sp>
      <p:pic>
        <p:nvPicPr>
          <p:cNvPr id="10242" name="Picture 2" descr="Risultato immagini per asso di picche&quot;">
            <a:extLst>
              <a:ext uri="{FF2B5EF4-FFF2-40B4-BE49-F238E27FC236}">
                <a16:creationId xmlns:a16="http://schemas.microsoft.com/office/drawing/2014/main" id="{DEE43973-8AB0-4096-8F58-490EBE4CFD8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57203" y="3285412"/>
            <a:ext cx="517706" cy="712032"/>
          </a:xfrm>
          <a:prstGeom prst="rect">
            <a:avLst/>
          </a:prstGeom>
          <a:noFill/>
          <a:extLst>
            <a:ext uri="{909E8E84-426E-40DD-AFC4-6F175D3DCCD1}">
              <a14:hiddenFill xmlns:a14="http://schemas.microsoft.com/office/drawing/2010/main">
                <a:solidFill>
                  <a:srgbClr val="FFFFFF"/>
                </a:solidFill>
              </a14:hiddenFill>
            </a:ext>
          </a:extLst>
        </p:spPr>
      </p:pic>
      <p:pic>
        <p:nvPicPr>
          <p:cNvPr id="10246" name="Picture 6" descr="Risultato immagini per sette di fiori&quot;">
            <a:extLst>
              <a:ext uri="{FF2B5EF4-FFF2-40B4-BE49-F238E27FC236}">
                <a16:creationId xmlns:a16="http://schemas.microsoft.com/office/drawing/2014/main" id="{6739CE70-EB9E-4583-86F5-8D469FBF3D8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89899" y="1504037"/>
            <a:ext cx="517787" cy="712143"/>
          </a:xfrm>
          <a:prstGeom prst="rect">
            <a:avLst/>
          </a:prstGeom>
          <a:noFill/>
          <a:extLst>
            <a:ext uri="{909E8E84-426E-40DD-AFC4-6F175D3DCCD1}">
              <a14:hiddenFill xmlns:a14="http://schemas.microsoft.com/office/drawing/2010/main">
                <a:solidFill>
                  <a:srgbClr val="FFFFFF"/>
                </a:solidFill>
              </a14:hiddenFill>
            </a:ext>
          </a:extLst>
        </p:spPr>
      </p:pic>
      <p:pic>
        <p:nvPicPr>
          <p:cNvPr id="13314" name="Picture 2" descr="Risultato immagini per retro carta blu&quot;">
            <a:extLst>
              <a:ext uri="{FF2B5EF4-FFF2-40B4-BE49-F238E27FC236}">
                <a16:creationId xmlns:a16="http://schemas.microsoft.com/office/drawing/2014/main" id="{7F55DA7A-BDD1-4082-9BD4-22F1E1CE6F3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024542" y="3285301"/>
            <a:ext cx="517787" cy="712143"/>
          </a:xfrm>
          <a:prstGeom prst="rect">
            <a:avLst/>
          </a:prstGeom>
          <a:noFill/>
          <a:extLst>
            <a:ext uri="{909E8E84-426E-40DD-AFC4-6F175D3DCCD1}">
              <a14:hiddenFill xmlns:a14="http://schemas.microsoft.com/office/drawing/2010/main">
                <a:solidFill>
                  <a:srgbClr val="FFFFFF"/>
                </a:solidFill>
              </a14:hiddenFill>
            </a:ext>
          </a:extLst>
        </p:spPr>
      </p:pic>
      <p:pic>
        <p:nvPicPr>
          <p:cNvPr id="13316" name="Picture 4" descr="Risultato immagini per sette di quadri&quot;">
            <a:extLst>
              <a:ext uri="{FF2B5EF4-FFF2-40B4-BE49-F238E27FC236}">
                <a16:creationId xmlns:a16="http://schemas.microsoft.com/office/drawing/2014/main" id="{0182958F-8883-4261-8039-44F28BE6F81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390832" y="3285301"/>
            <a:ext cx="517787" cy="712143"/>
          </a:xfrm>
          <a:prstGeom prst="rect">
            <a:avLst/>
          </a:prstGeom>
          <a:noFill/>
          <a:extLst>
            <a:ext uri="{909E8E84-426E-40DD-AFC4-6F175D3DCCD1}">
              <a14:hiddenFill xmlns:a14="http://schemas.microsoft.com/office/drawing/2010/main">
                <a:solidFill>
                  <a:srgbClr val="FFFFFF"/>
                </a:solidFill>
              </a14:hiddenFill>
            </a:ext>
          </a:extLst>
        </p:spPr>
      </p:pic>
      <p:pic>
        <p:nvPicPr>
          <p:cNvPr id="15362" name="Picture 2" descr="Risultato immagini per dieci di picche&quot;">
            <a:extLst>
              <a:ext uri="{FF2B5EF4-FFF2-40B4-BE49-F238E27FC236}">
                <a16:creationId xmlns:a16="http://schemas.microsoft.com/office/drawing/2014/main" id="{0644E3DB-DEA1-445F-8451-B2EB8310889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908619" y="1503926"/>
            <a:ext cx="517788" cy="712144"/>
          </a:xfrm>
          <a:prstGeom prst="rect">
            <a:avLst/>
          </a:prstGeom>
          <a:noFill/>
          <a:extLst>
            <a:ext uri="{909E8E84-426E-40DD-AFC4-6F175D3DCCD1}">
              <a14:hiddenFill xmlns:a14="http://schemas.microsoft.com/office/drawing/2010/main">
                <a:solidFill>
                  <a:srgbClr val="FFFFFF"/>
                </a:solidFill>
              </a14:hiddenFill>
            </a:ext>
          </a:extLst>
        </p:spPr>
      </p:pic>
      <p:pic>
        <p:nvPicPr>
          <p:cNvPr id="16386" name="Picture 2" descr="Risultato immagini per cinque di cuori&quot;">
            <a:extLst>
              <a:ext uri="{FF2B5EF4-FFF2-40B4-BE49-F238E27FC236}">
                <a16:creationId xmlns:a16="http://schemas.microsoft.com/office/drawing/2014/main" id="{2D18E727-6671-4E2A-9BEF-A5516CA0EA5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671178" y="1503926"/>
            <a:ext cx="517788" cy="712144"/>
          </a:xfrm>
          <a:prstGeom prst="rect">
            <a:avLst/>
          </a:prstGeom>
          <a:noFill/>
          <a:extLst>
            <a:ext uri="{909E8E84-426E-40DD-AFC4-6F175D3DCCD1}">
              <a14:hiddenFill xmlns:a14="http://schemas.microsoft.com/office/drawing/2010/main">
                <a:solidFill>
                  <a:srgbClr val="FFFFFF"/>
                </a:solidFill>
              </a14:hiddenFill>
            </a:ext>
          </a:extLst>
        </p:spPr>
      </p:pic>
      <p:sp>
        <p:nvSpPr>
          <p:cNvPr id="2" name="Rettangolo 1">
            <a:extLst>
              <a:ext uri="{FF2B5EF4-FFF2-40B4-BE49-F238E27FC236}">
                <a16:creationId xmlns:a16="http://schemas.microsoft.com/office/drawing/2014/main" id="{7908F457-CC10-4707-BB28-7B0095AA9893}"/>
              </a:ext>
            </a:extLst>
          </p:cNvPr>
          <p:cNvSpPr/>
          <p:nvPr/>
        </p:nvSpPr>
        <p:spPr>
          <a:xfrm>
            <a:off x="5509038" y="1324033"/>
            <a:ext cx="2033291" cy="1014433"/>
          </a:xfrm>
          <a:prstGeom prst="rect">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cxnSp>
        <p:nvCxnSpPr>
          <p:cNvPr id="19" name="Connettore 2 18">
            <a:extLst>
              <a:ext uri="{FF2B5EF4-FFF2-40B4-BE49-F238E27FC236}">
                <a16:creationId xmlns:a16="http://schemas.microsoft.com/office/drawing/2014/main" id="{DBE03FB9-57FE-4B26-B852-E8E69D950777}"/>
              </a:ext>
            </a:extLst>
          </p:cNvPr>
          <p:cNvCxnSpPr>
            <a:cxnSpLocks/>
          </p:cNvCxnSpPr>
          <p:nvPr/>
        </p:nvCxnSpPr>
        <p:spPr>
          <a:xfrm flipV="1">
            <a:off x="4433737" y="1976246"/>
            <a:ext cx="986957" cy="36222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5" name="Rettangolo 4">
            <a:extLst>
              <a:ext uri="{FF2B5EF4-FFF2-40B4-BE49-F238E27FC236}">
                <a16:creationId xmlns:a16="http://schemas.microsoft.com/office/drawing/2014/main" id="{2601D7FE-72FE-4CCA-B6F7-947B62B67C9B}"/>
              </a:ext>
            </a:extLst>
          </p:cNvPr>
          <p:cNvSpPr/>
          <p:nvPr/>
        </p:nvSpPr>
        <p:spPr>
          <a:xfrm>
            <a:off x="8577334" y="4984228"/>
            <a:ext cx="2482043" cy="14915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The winner is the Gamer, and he takes the bet!</a:t>
            </a:r>
          </a:p>
        </p:txBody>
      </p:sp>
      <p:pic>
        <p:nvPicPr>
          <p:cNvPr id="16388" name="Picture 4" descr="Risultato immagini per win&quot;">
            <a:extLst>
              <a:ext uri="{FF2B5EF4-FFF2-40B4-BE49-F238E27FC236}">
                <a16:creationId xmlns:a16="http://schemas.microsoft.com/office/drawing/2014/main" id="{240D902E-635B-4884-A271-D1641FB04C3C}"/>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519373" y="1013237"/>
            <a:ext cx="6058837" cy="4544128"/>
          </a:xfrm>
          <a:prstGeom prst="rect">
            <a:avLst/>
          </a:prstGeom>
          <a:noFill/>
          <a:extLst>
            <a:ext uri="{909E8E84-426E-40DD-AFC4-6F175D3DCCD1}">
              <a14:hiddenFill xmlns:a14="http://schemas.microsoft.com/office/drawing/2010/main">
                <a:solidFill>
                  <a:srgbClr val="FFFFFF"/>
                </a:solidFill>
              </a14:hiddenFill>
            </a:ext>
          </a:extLst>
        </p:spPr>
      </p:pic>
      <p:pic>
        <p:nvPicPr>
          <p:cNvPr id="18" name="Immagine 17" descr="Immagine che contiene stanza, scena, edificio, torta&#10;&#10;Descrizione generata automaticamente">
            <a:extLst>
              <a:ext uri="{FF2B5EF4-FFF2-40B4-BE49-F238E27FC236}">
                <a16:creationId xmlns:a16="http://schemas.microsoft.com/office/drawing/2014/main" id="{3AACDD2F-66F6-4566-83EC-4DA2BE355C8D}"/>
              </a:ext>
            </a:extLst>
          </p:cNvPr>
          <p:cNvPicPr>
            <a:picLocks noChangeAspect="1"/>
          </p:cNvPicPr>
          <p:nvPr/>
        </p:nvPicPr>
        <p:blipFill>
          <a:blip r:embed="rId13"/>
          <a:stretch>
            <a:fillRect/>
          </a:stretch>
        </p:blipFill>
        <p:spPr>
          <a:xfrm>
            <a:off x="5149810" y="4683661"/>
            <a:ext cx="2482044" cy="1926701"/>
          </a:xfrm>
          <a:prstGeom prst="rect">
            <a:avLst/>
          </a:prstGeom>
        </p:spPr>
      </p:pic>
    </p:spTree>
    <p:extLst>
      <p:ext uri="{BB962C8B-B14F-4D97-AF65-F5344CB8AC3E}">
        <p14:creationId xmlns:p14="http://schemas.microsoft.com/office/powerpoint/2010/main" val="3960994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16386"/>
                                        </p:tgtEl>
                                        <p:attrNameLst>
                                          <p:attrName>style.visibility</p:attrName>
                                        </p:attrNameLst>
                                      </p:cBhvr>
                                      <p:to>
                                        <p:strVal val="visible"/>
                                      </p:to>
                                    </p:set>
                                    <p:anim calcmode="lin" valueType="num">
                                      <p:cBhvr additive="base">
                                        <p:cTn id="7" dur="500" fill="hold"/>
                                        <p:tgtEl>
                                          <p:spTgt spid="16386"/>
                                        </p:tgtEl>
                                        <p:attrNameLst>
                                          <p:attrName>ppt_x</p:attrName>
                                        </p:attrNameLst>
                                      </p:cBhvr>
                                      <p:tavLst>
                                        <p:tav tm="0">
                                          <p:val>
                                            <p:strVal val="#ppt_x"/>
                                          </p:val>
                                        </p:tav>
                                        <p:tav tm="100000">
                                          <p:val>
                                            <p:strVal val="#ppt_x"/>
                                          </p:val>
                                        </p:tav>
                                      </p:tavLst>
                                    </p:anim>
                                    <p:anim calcmode="lin" valueType="num">
                                      <p:cBhvr additive="base">
                                        <p:cTn id="8" dur="500" fill="hold"/>
                                        <p:tgtEl>
                                          <p:spTgt spid="16386"/>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par>
                          <p:cTn id="13" fill="hold">
                            <p:stCondLst>
                              <p:cond delay="1000"/>
                            </p:stCondLst>
                            <p:childTnLst>
                              <p:par>
                                <p:cTn id="14" presetID="10" presetClass="entr" presetSubtype="0" fill="hold" nodeType="after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500"/>
                                        <p:tgtEl>
                                          <p:spTgt spid="1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childTnLst>
                          </p:cTn>
                        </p:par>
                        <p:par>
                          <p:cTn id="20" fill="hold">
                            <p:stCondLst>
                              <p:cond delay="1500"/>
                            </p:stCondLst>
                            <p:childTnLst>
                              <p:par>
                                <p:cTn id="21" presetID="10" presetClass="entr" presetSubtype="0" fill="hold" grpId="0" nodeType="afterEffect">
                                  <p:stCondLst>
                                    <p:cond delay="200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childTnLst>
                          </p:cTn>
                        </p:par>
                        <p:par>
                          <p:cTn id="24" fill="hold">
                            <p:stCondLst>
                              <p:cond delay="4000"/>
                            </p:stCondLst>
                            <p:childTnLst>
                              <p:par>
                                <p:cTn id="25" presetID="42" presetClass="exit" presetSubtype="0" fill="hold" nodeType="afterEffect">
                                  <p:stCondLst>
                                    <p:cond delay="0"/>
                                  </p:stCondLst>
                                  <p:childTnLst>
                                    <p:animEffect transition="out" filter="fade">
                                      <p:cBhvr>
                                        <p:cTn id="26" dur="1000"/>
                                        <p:tgtEl>
                                          <p:spTgt spid="11"/>
                                        </p:tgtEl>
                                      </p:cBhvr>
                                    </p:animEffect>
                                    <p:anim calcmode="lin" valueType="num">
                                      <p:cBhvr>
                                        <p:cTn id="27" dur="1000"/>
                                        <p:tgtEl>
                                          <p:spTgt spid="11"/>
                                        </p:tgtEl>
                                        <p:attrNameLst>
                                          <p:attrName>ppt_x</p:attrName>
                                        </p:attrNameLst>
                                      </p:cBhvr>
                                      <p:tavLst>
                                        <p:tav tm="0">
                                          <p:val>
                                            <p:strVal val="ppt_x"/>
                                          </p:val>
                                        </p:tav>
                                        <p:tav tm="100000">
                                          <p:val>
                                            <p:strVal val="ppt_x"/>
                                          </p:val>
                                        </p:tav>
                                      </p:tavLst>
                                    </p:anim>
                                    <p:anim calcmode="lin" valueType="num">
                                      <p:cBhvr>
                                        <p:cTn id="28" dur="1000"/>
                                        <p:tgtEl>
                                          <p:spTgt spid="11"/>
                                        </p:tgtEl>
                                        <p:attrNameLst>
                                          <p:attrName>ppt_y</p:attrName>
                                        </p:attrNameLst>
                                      </p:cBhvr>
                                      <p:tavLst>
                                        <p:tav tm="0">
                                          <p:val>
                                            <p:strVal val="ppt_y"/>
                                          </p:val>
                                        </p:tav>
                                        <p:tav tm="100000">
                                          <p:val>
                                            <p:strVal val="ppt_y+.1"/>
                                          </p:val>
                                        </p:tav>
                                      </p:tavLst>
                                    </p:anim>
                                    <p:set>
                                      <p:cBhvr>
                                        <p:cTn id="29" dur="1" fill="hold">
                                          <p:stCondLst>
                                            <p:cond delay="999"/>
                                          </p:stCondLst>
                                        </p:cTn>
                                        <p:tgtEl>
                                          <p:spTgt spid="11"/>
                                        </p:tgtEl>
                                        <p:attrNameLst>
                                          <p:attrName>style.visibility</p:attrName>
                                        </p:attrNameLst>
                                      </p:cBhvr>
                                      <p:to>
                                        <p:strVal val="hidden"/>
                                      </p:to>
                                    </p:set>
                                  </p:childTnLst>
                                </p:cTn>
                              </p:par>
                            </p:childTnLst>
                          </p:cTn>
                        </p:par>
                        <p:par>
                          <p:cTn id="30" fill="hold">
                            <p:stCondLst>
                              <p:cond delay="5000"/>
                            </p:stCondLst>
                            <p:childTnLst>
                              <p:par>
                                <p:cTn id="31" presetID="53" presetClass="entr" presetSubtype="16" fill="hold" nodeType="afterEffect">
                                  <p:stCondLst>
                                    <p:cond delay="1000"/>
                                  </p:stCondLst>
                                  <p:childTnLst>
                                    <p:set>
                                      <p:cBhvr>
                                        <p:cTn id="32" dur="1" fill="hold">
                                          <p:stCondLst>
                                            <p:cond delay="0"/>
                                          </p:stCondLst>
                                        </p:cTn>
                                        <p:tgtEl>
                                          <p:spTgt spid="16388"/>
                                        </p:tgtEl>
                                        <p:attrNameLst>
                                          <p:attrName>style.visibility</p:attrName>
                                        </p:attrNameLst>
                                      </p:cBhvr>
                                      <p:to>
                                        <p:strVal val="visible"/>
                                      </p:to>
                                    </p:set>
                                    <p:anim calcmode="lin" valueType="num">
                                      <p:cBhvr>
                                        <p:cTn id="33" dur="500" fill="hold"/>
                                        <p:tgtEl>
                                          <p:spTgt spid="16388"/>
                                        </p:tgtEl>
                                        <p:attrNameLst>
                                          <p:attrName>ppt_w</p:attrName>
                                        </p:attrNameLst>
                                      </p:cBhvr>
                                      <p:tavLst>
                                        <p:tav tm="0">
                                          <p:val>
                                            <p:fltVal val="0"/>
                                          </p:val>
                                        </p:tav>
                                        <p:tav tm="100000">
                                          <p:val>
                                            <p:strVal val="#ppt_w"/>
                                          </p:val>
                                        </p:tav>
                                      </p:tavLst>
                                    </p:anim>
                                    <p:anim calcmode="lin" valueType="num">
                                      <p:cBhvr>
                                        <p:cTn id="34" dur="500" fill="hold"/>
                                        <p:tgtEl>
                                          <p:spTgt spid="16388"/>
                                        </p:tgtEl>
                                        <p:attrNameLst>
                                          <p:attrName>ppt_h</p:attrName>
                                        </p:attrNameLst>
                                      </p:cBhvr>
                                      <p:tavLst>
                                        <p:tav tm="0">
                                          <p:val>
                                            <p:fltVal val="0"/>
                                          </p:val>
                                        </p:tav>
                                        <p:tav tm="100000">
                                          <p:val>
                                            <p:strVal val="#ppt_h"/>
                                          </p:val>
                                        </p:tav>
                                      </p:tavLst>
                                    </p:anim>
                                    <p:animEffect transition="in" filter="fade">
                                      <p:cBhvr>
                                        <p:cTn id="35" dur="500"/>
                                        <p:tgtEl>
                                          <p:spTgt spid="16388"/>
                                        </p:tgtEl>
                                      </p:cBhvr>
                                    </p:animEffect>
                                  </p:childTnLst>
                                </p:cTn>
                              </p:par>
                              <p:par>
                                <p:cTn id="36" presetID="53" presetClass="entr" presetSubtype="16" fill="hold" nodeType="withEffect">
                                  <p:stCondLst>
                                    <p:cond delay="1000"/>
                                  </p:stCondLst>
                                  <p:childTnLst>
                                    <p:set>
                                      <p:cBhvr>
                                        <p:cTn id="37" dur="1" fill="hold">
                                          <p:stCondLst>
                                            <p:cond delay="0"/>
                                          </p:stCondLst>
                                        </p:cTn>
                                        <p:tgtEl>
                                          <p:spTgt spid="18"/>
                                        </p:tgtEl>
                                        <p:attrNameLst>
                                          <p:attrName>style.visibility</p:attrName>
                                        </p:attrNameLst>
                                      </p:cBhvr>
                                      <p:to>
                                        <p:strVal val="visible"/>
                                      </p:to>
                                    </p:set>
                                    <p:anim calcmode="lin" valueType="num">
                                      <p:cBhvr>
                                        <p:cTn id="38" dur="500" fill="hold"/>
                                        <p:tgtEl>
                                          <p:spTgt spid="18"/>
                                        </p:tgtEl>
                                        <p:attrNameLst>
                                          <p:attrName>ppt_w</p:attrName>
                                        </p:attrNameLst>
                                      </p:cBhvr>
                                      <p:tavLst>
                                        <p:tav tm="0">
                                          <p:val>
                                            <p:fltVal val="0"/>
                                          </p:val>
                                        </p:tav>
                                        <p:tav tm="100000">
                                          <p:val>
                                            <p:strVal val="#ppt_w"/>
                                          </p:val>
                                        </p:tav>
                                      </p:tavLst>
                                    </p:anim>
                                    <p:anim calcmode="lin" valueType="num">
                                      <p:cBhvr>
                                        <p:cTn id="39" dur="500" fill="hold"/>
                                        <p:tgtEl>
                                          <p:spTgt spid="18"/>
                                        </p:tgtEl>
                                        <p:attrNameLst>
                                          <p:attrName>ppt_h</p:attrName>
                                        </p:attrNameLst>
                                      </p:cBhvr>
                                      <p:tavLst>
                                        <p:tav tm="0">
                                          <p:val>
                                            <p:fltVal val="0"/>
                                          </p:val>
                                        </p:tav>
                                        <p:tav tm="100000">
                                          <p:val>
                                            <p:strVal val="#ppt_h"/>
                                          </p:val>
                                        </p:tav>
                                      </p:tavLst>
                                    </p:anim>
                                    <p:animEffect transition="in" filter="fade">
                                      <p:cBhvr>
                                        <p:cTn id="40"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2" grpId="0" animBg="1"/>
      <p:bldP spid="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Connettore 1 21">
            <a:extLst>
              <a:ext uri="{FF2B5EF4-FFF2-40B4-BE49-F238E27FC236}">
                <a16:creationId xmlns:a16="http://schemas.microsoft.com/office/drawing/2014/main" id="{43C524AB-43F0-CA46-93A9-F737B05F90F8}"/>
              </a:ext>
            </a:extLst>
          </p:cNvPr>
          <p:cNvCxnSpPr>
            <a:cxnSpLocks/>
          </p:cNvCxnSpPr>
          <p:nvPr/>
        </p:nvCxnSpPr>
        <p:spPr>
          <a:xfrm>
            <a:off x="1158573" y="677702"/>
            <a:ext cx="6902861" cy="0"/>
          </a:xfrm>
          <a:prstGeom prst="line">
            <a:avLst/>
          </a:prstGeom>
          <a:ln>
            <a:solidFill>
              <a:schemeClr val="tx2"/>
            </a:solidFill>
          </a:ln>
          <a:effectLst>
            <a:outerShdw dist="23000" sx="1000" sy="1000" rotWithShape="0">
              <a:srgbClr val="000000"/>
            </a:outerShdw>
          </a:effectLst>
        </p:spPr>
        <p:style>
          <a:lnRef idx="3">
            <a:schemeClr val="dk1"/>
          </a:lnRef>
          <a:fillRef idx="0">
            <a:schemeClr val="dk1"/>
          </a:fillRef>
          <a:effectRef idx="2">
            <a:schemeClr val="dk1"/>
          </a:effectRef>
          <a:fontRef idx="minor">
            <a:schemeClr val="tx1"/>
          </a:fontRef>
        </p:style>
      </p:cxnSp>
      <p:sp>
        <p:nvSpPr>
          <p:cNvPr id="6" name="CasellaDiTesto 5">
            <a:extLst>
              <a:ext uri="{FF2B5EF4-FFF2-40B4-BE49-F238E27FC236}">
                <a16:creationId xmlns:a16="http://schemas.microsoft.com/office/drawing/2014/main" id="{9BAC3C30-A0DA-3744-B690-8A21950277B6}"/>
              </a:ext>
            </a:extLst>
          </p:cNvPr>
          <p:cNvSpPr txBox="1"/>
          <p:nvPr/>
        </p:nvSpPr>
        <p:spPr>
          <a:xfrm>
            <a:off x="1158573" y="134480"/>
            <a:ext cx="4062331" cy="646331"/>
          </a:xfrm>
          <a:prstGeom prst="rect">
            <a:avLst/>
          </a:prstGeom>
          <a:noFill/>
        </p:spPr>
        <p:txBody>
          <a:bodyPr wrap="none" rtlCol="0" anchor="t">
            <a:spAutoFit/>
          </a:bodyPr>
          <a:lstStyle/>
          <a:p>
            <a:r>
              <a:rPr lang="it-IT" sz="3600" b="1" dirty="0">
                <a:latin typeface="Century Gothic" panose="020B0502020202020204" pitchFamily="34" charset="0"/>
                <a:cs typeface="Calibri"/>
              </a:rPr>
              <a:t>Table of Contents</a:t>
            </a:r>
          </a:p>
        </p:txBody>
      </p:sp>
      <p:pic>
        <p:nvPicPr>
          <p:cNvPr id="4" name="Immagine 3">
            <a:extLst>
              <a:ext uri="{FF2B5EF4-FFF2-40B4-BE49-F238E27FC236}">
                <a16:creationId xmlns:a16="http://schemas.microsoft.com/office/drawing/2014/main" id="{F28A9F7D-C481-4233-A673-9024158FCAC9}"/>
              </a:ext>
            </a:extLst>
          </p:cNvPr>
          <p:cNvPicPr>
            <a:picLocks noChangeAspect="1"/>
          </p:cNvPicPr>
          <p:nvPr/>
        </p:nvPicPr>
        <p:blipFill>
          <a:blip r:embed="rId2"/>
          <a:stretch>
            <a:fillRect/>
          </a:stretch>
        </p:blipFill>
        <p:spPr>
          <a:xfrm>
            <a:off x="11624950" y="6080173"/>
            <a:ext cx="457122" cy="664307"/>
          </a:xfrm>
          <a:prstGeom prst="rect">
            <a:avLst/>
          </a:prstGeom>
        </p:spPr>
      </p:pic>
      <p:grpSp>
        <p:nvGrpSpPr>
          <p:cNvPr id="22" name="Group 67">
            <a:extLst>
              <a:ext uri="{FF2B5EF4-FFF2-40B4-BE49-F238E27FC236}">
                <a16:creationId xmlns:a16="http://schemas.microsoft.com/office/drawing/2014/main" id="{95CC2785-372C-4B53-89C6-58990CC07C71}"/>
              </a:ext>
            </a:extLst>
          </p:cNvPr>
          <p:cNvGrpSpPr/>
          <p:nvPr/>
        </p:nvGrpSpPr>
        <p:grpSpPr>
          <a:xfrm>
            <a:off x="5929436" y="1443976"/>
            <a:ext cx="389620" cy="349619"/>
            <a:chOff x="3270126" y="2762664"/>
            <a:chExt cx="684000" cy="613776"/>
          </a:xfrm>
          <a:solidFill>
            <a:schemeClr val="bg1"/>
          </a:solidFill>
        </p:grpSpPr>
        <p:sp>
          <p:nvSpPr>
            <p:cNvPr id="23" name="Freeform 51">
              <a:extLst>
                <a:ext uri="{FF2B5EF4-FFF2-40B4-BE49-F238E27FC236}">
                  <a16:creationId xmlns:a16="http://schemas.microsoft.com/office/drawing/2014/main" id="{32CF61E0-38F3-4A15-82A5-C7EE0392CD04}"/>
                </a:ext>
              </a:extLst>
            </p:cNvPr>
            <p:cNvSpPr>
              <a:spLocks/>
            </p:cNvSpPr>
            <p:nvPr/>
          </p:nvSpPr>
          <p:spPr bwMode="auto">
            <a:xfrm>
              <a:off x="3387901" y="2872777"/>
              <a:ext cx="294437" cy="55057"/>
            </a:xfrm>
            <a:custGeom>
              <a:avLst/>
              <a:gdLst>
                <a:gd name="T0" fmla="*/ 151 w 1438"/>
                <a:gd name="T1" fmla="*/ 0 h 302"/>
                <a:gd name="T2" fmla="*/ 1287 w 1438"/>
                <a:gd name="T3" fmla="*/ 0 h 302"/>
                <a:gd name="T4" fmla="*/ 1318 w 1438"/>
                <a:gd name="T5" fmla="*/ 3 h 302"/>
                <a:gd name="T6" fmla="*/ 1346 w 1438"/>
                <a:gd name="T7" fmla="*/ 12 h 302"/>
                <a:gd name="T8" fmla="*/ 1372 w 1438"/>
                <a:gd name="T9" fmla="*/ 26 h 302"/>
                <a:gd name="T10" fmla="*/ 1394 w 1438"/>
                <a:gd name="T11" fmla="*/ 45 h 302"/>
                <a:gd name="T12" fmla="*/ 1413 w 1438"/>
                <a:gd name="T13" fmla="*/ 67 h 302"/>
                <a:gd name="T14" fmla="*/ 1426 w 1438"/>
                <a:gd name="T15" fmla="*/ 93 h 302"/>
                <a:gd name="T16" fmla="*/ 1435 w 1438"/>
                <a:gd name="T17" fmla="*/ 121 h 302"/>
                <a:gd name="T18" fmla="*/ 1438 w 1438"/>
                <a:gd name="T19" fmla="*/ 151 h 302"/>
                <a:gd name="T20" fmla="*/ 1435 w 1438"/>
                <a:gd name="T21" fmla="*/ 181 h 302"/>
                <a:gd name="T22" fmla="*/ 1426 w 1438"/>
                <a:gd name="T23" fmla="*/ 209 h 302"/>
                <a:gd name="T24" fmla="*/ 1413 w 1438"/>
                <a:gd name="T25" fmla="*/ 235 h 302"/>
                <a:gd name="T26" fmla="*/ 1394 w 1438"/>
                <a:gd name="T27" fmla="*/ 257 h 302"/>
                <a:gd name="T28" fmla="*/ 1372 w 1438"/>
                <a:gd name="T29" fmla="*/ 276 h 302"/>
                <a:gd name="T30" fmla="*/ 1346 w 1438"/>
                <a:gd name="T31" fmla="*/ 289 h 302"/>
                <a:gd name="T32" fmla="*/ 1318 w 1438"/>
                <a:gd name="T33" fmla="*/ 298 h 302"/>
                <a:gd name="T34" fmla="*/ 1287 w 1438"/>
                <a:gd name="T35" fmla="*/ 302 h 302"/>
                <a:gd name="T36" fmla="*/ 151 w 1438"/>
                <a:gd name="T37" fmla="*/ 302 h 302"/>
                <a:gd name="T38" fmla="*/ 121 w 1438"/>
                <a:gd name="T39" fmla="*/ 298 h 302"/>
                <a:gd name="T40" fmla="*/ 93 w 1438"/>
                <a:gd name="T41" fmla="*/ 289 h 302"/>
                <a:gd name="T42" fmla="*/ 66 w 1438"/>
                <a:gd name="T43" fmla="*/ 276 h 302"/>
                <a:gd name="T44" fmla="*/ 44 w 1438"/>
                <a:gd name="T45" fmla="*/ 257 h 302"/>
                <a:gd name="T46" fmla="*/ 26 w 1438"/>
                <a:gd name="T47" fmla="*/ 235 h 302"/>
                <a:gd name="T48" fmla="*/ 12 w 1438"/>
                <a:gd name="T49" fmla="*/ 209 h 302"/>
                <a:gd name="T50" fmla="*/ 4 w 1438"/>
                <a:gd name="T51" fmla="*/ 181 h 302"/>
                <a:gd name="T52" fmla="*/ 0 w 1438"/>
                <a:gd name="T53" fmla="*/ 151 h 302"/>
                <a:gd name="T54" fmla="*/ 4 w 1438"/>
                <a:gd name="T55" fmla="*/ 121 h 302"/>
                <a:gd name="T56" fmla="*/ 12 w 1438"/>
                <a:gd name="T57" fmla="*/ 93 h 302"/>
                <a:gd name="T58" fmla="*/ 26 w 1438"/>
                <a:gd name="T59" fmla="*/ 67 h 302"/>
                <a:gd name="T60" fmla="*/ 44 w 1438"/>
                <a:gd name="T61" fmla="*/ 45 h 302"/>
                <a:gd name="T62" fmla="*/ 66 w 1438"/>
                <a:gd name="T63" fmla="*/ 26 h 302"/>
                <a:gd name="T64" fmla="*/ 93 w 1438"/>
                <a:gd name="T65" fmla="*/ 12 h 302"/>
                <a:gd name="T66" fmla="*/ 121 w 1438"/>
                <a:gd name="T67" fmla="*/ 3 h 302"/>
                <a:gd name="T68" fmla="*/ 151 w 1438"/>
                <a:gd name="T69" fmla="*/ 0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38" h="302">
                  <a:moveTo>
                    <a:pt x="151" y="0"/>
                  </a:moveTo>
                  <a:lnTo>
                    <a:pt x="1287" y="0"/>
                  </a:lnTo>
                  <a:lnTo>
                    <a:pt x="1318" y="3"/>
                  </a:lnTo>
                  <a:lnTo>
                    <a:pt x="1346" y="12"/>
                  </a:lnTo>
                  <a:lnTo>
                    <a:pt x="1372" y="26"/>
                  </a:lnTo>
                  <a:lnTo>
                    <a:pt x="1394" y="45"/>
                  </a:lnTo>
                  <a:lnTo>
                    <a:pt x="1413" y="67"/>
                  </a:lnTo>
                  <a:lnTo>
                    <a:pt x="1426" y="93"/>
                  </a:lnTo>
                  <a:lnTo>
                    <a:pt x="1435" y="121"/>
                  </a:lnTo>
                  <a:lnTo>
                    <a:pt x="1438" y="151"/>
                  </a:lnTo>
                  <a:lnTo>
                    <a:pt x="1435" y="181"/>
                  </a:lnTo>
                  <a:lnTo>
                    <a:pt x="1426" y="209"/>
                  </a:lnTo>
                  <a:lnTo>
                    <a:pt x="1413" y="235"/>
                  </a:lnTo>
                  <a:lnTo>
                    <a:pt x="1394" y="257"/>
                  </a:lnTo>
                  <a:lnTo>
                    <a:pt x="1372" y="276"/>
                  </a:lnTo>
                  <a:lnTo>
                    <a:pt x="1346" y="289"/>
                  </a:lnTo>
                  <a:lnTo>
                    <a:pt x="1318" y="298"/>
                  </a:lnTo>
                  <a:lnTo>
                    <a:pt x="1287" y="302"/>
                  </a:lnTo>
                  <a:lnTo>
                    <a:pt x="151" y="302"/>
                  </a:lnTo>
                  <a:lnTo>
                    <a:pt x="121" y="298"/>
                  </a:lnTo>
                  <a:lnTo>
                    <a:pt x="93" y="289"/>
                  </a:lnTo>
                  <a:lnTo>
                    <a:pt x="66" y="276"/>
                  </a:lnTo>
                  <a:lnTo>
                    <a:pt x="44" y="257"/>
                  </a:lnTo>
                  <a:lnTo>
                    <a:pt x="26" y="235"/>
                  </a:lnTo>
                  <a:lnTo>
                    <a:pt x="12" y="209"/>
                  </a:lnTo>
                  <a:lnTo>
                    <a:pt x="4" y="181"/>
                  </a:lnTo>
                  <a:lnTo>
                    <a:pt x="0" y="151"/>
                  </a:lnTo>
                  <a:lnTo>
                    <a:pt x="4" y="121"/>
                  </a:lnTo>
                  <a:lnTo>
                    <a:pt x="12" y="93"/>
                  </a:lnTo>
                  <a:lnTo>
                    <a:pt x="26" y="67"/>
                  </a:lnTo>
                  <a:lnTo>
                    <a:pt x="44" y="45"/>
                  </a:lnTo>
                  <a:lnTo>
                    <a:pt x="66" y="26"/>
                  </a:lnTo>
                  <a:lnTo>
                    <a:pt x="93" y="12"/>
                  </a:lnTo>
                  <a:lnTo>
                    <a:pt x="121" y="3"/>
                  </a:lnTo>
                  <a:lnTo>
                    <a:pt x="15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dirty="0"/>
            </a:p>
          </p:txBody>
        </p:sp>
        <p:sp>
          <p:nvSpPr>
            <p:cNvPr id="24" name="Freeform 52">
              <a:extLst>
                <a:ext uri="{FF2B5EF4-FFF2-40B4-BE49-F238E27FC236}">
                  <a16:creationId xmlns:a16="http://schemas.microsoft.com/office/drawing/2014/main" id="{082A5B4C-1C5F-450C-8844-A4EB9ED32403}"/>
                </a:ext>
              </a:extLst>
            </p:cNvPr>
            <p:cNvSpPr>
              <a:spLocks/>
            </p:cNvSpPr>
            <p:nvPr/>
          </p:nvSpPr>
          <p:spPr bwMode="auto">
            <a:xfrm>
              <a:off x="3387901" y="2976771"/>
              <a:ext cx="294437" cy="55057"/>
            </a:xfrm>
            <a:custGeom>
              <a:avLst/>
              <a:gdLst>
                <a:gd name="T0" fmla="*/ 151 w 1438"/>
                <a:gd name="T1" fmla="*/ 0 h 301"/>
                <a:gd name="T2" fmla="*/ 1287 w 1438"/>
                <a:gd name="T3" fmla="*/ 0 h 301"/>
                <a:gd name="T4" fmla="*/ 1318 w 1438"/>
                <a:gd name="T5" fmla="*/ 3 h 301"/>
                <a:gd name="T6" fmla="*/ 1346 w 1438"/>
                <a:gd name="T7" fmla="*/ 12 h 301"/>
                <a:gd name="T8" fmla="*/ 1372 w 1438"/>
                <a:gd name="T9" fmla="*/ 26 h 301"/>
                <a:gd name="T10" fmla="*/ 1394 w 1438"/>
                <a:gd name="T11" fmla="*/ 44 h 301"/>
                <a:gd name="T12" fmla="*/ 1413 w 1438"/>
                <a:gd name="T13" fmla="*/ 66 h 301"/>
                <a:gd name="T14" fmla="*/ 1426 w 1438"/>
                <a:gd name="T15" fmla="*/ 92 h 301"/>
                <a:gd name="T16" fmla="*/ 1435 w 1438"/>
                <a:gd name="T17" fmla="*/ 120 h 301"/>
                <a:gd name="T18" fmla="*/ 1438 w 1438"/>
                <a:gd name="T19" fmla="*/ 150 h 301"/>
                <a:gd name="T20" fmla="*/ 1435 w 1438"/>
                <a:gd name="T21" fmla="*/ 181 h 301"/>
                <a:gd name="T22" fmla="*/ 1426 w 1438"/>
                <a:gd name="T23" fmla="*/ 210 h 301"/>
                <a:gd name="T24" fmla="*/ 1413 w 1438"/>
                <a:gd name="T25" fmla="*/ 235 h 301"/>
                <a:gd name="T26" fmla="*/ 1394 w 1438"/>
                <a:gd name="T27" fmla="*/ 258 h 301"/>
                <a:gd name="T28" fmla="*/ 1372 w 1438"/>
                <a:gd name="T29" fmla="*/ 275 h 301"/>
                <a:gd name="T30" fmla="*/ 1346 w 1438"/>
                <a:gd name="T31" fmla="*/ 290 h 301"/>
                <a:gd name="T32" fmla="*/ 1318 w 1438"/>
                <a:gd name="T33" fmla="*/ 298 h 301"/>
                <a:gd name="T34" fmla="*/ 1287 w 1438"/>
                <a:gd name="T35" fmla="*/ 301 h 301"/>
                <a:gd name="T36" fmla="*/ 151 w 1438"/>
                <a:gd name="T37" fmla="*/ 301 h 301"/>
                <a:gd name="T38" fmla="*/ 121 w 1438"/>
                <a:gd name="T39" fmla="*/ 298 h 301"/>
                <a:gd name="T40" fmla="*/ 93 w 1438"/>
                <a:gd name="T41" fmla="*/ 290 h 301"/>
                <a:gd name="T42" fmla="*/ 66 w 1438"/>
                <a:gd name="T43" fmla="*/ 275 h 301"/>
                <a:gd name="T44" fmla="*/ 44 w 1438"/>
                <a:gd name="T45" fmla="*/ 258 h 301"/>
                <a:gd name="T46" fmla="*/ 26 w 1438"/>
                <a:gd name="T47" fmla="*/ 235 h 301"/>
                <a:gd name="T48" fmla="*/ 12 w 1438"/>
                <a:gd name="T49" fmla="*/ 210 h 301"/>
                <a:gd name="T50" fmla="*/ 4 w 1438"/>
                <a:gd name="T51" fmla="*/ 181 h 301"/>
                <a:gd name="T52" fmla="*/ 0 w 1438"/>
                <a:gd name="T53" fmla="*/ 150 h 301"/>
                <a:gd name="T54" fmla="*/ 4 w 1438"/>
                <a:gd name="T55" fmla="*/ 120 h 301"/>
                <a:gd name="T56" fmla="*/ 12 w 1438"/>
                <a:gd name="T57" fmla="*/ 92 h 301"/>
                <a:gd name="T58" fmla="*/ 26 w 1438"/>
                <a:gd name="T59" fmla="*/ 66 h 301"/>
                <a:gd name="T60" fmla="*/ 44 w 1438"/>
                <a:gd name="T61" fmla="*/ 44 h 301"/>
                <a:gd name="T62" fmla="*/ 66 w 1438"/>
                <a:gd name="T63" fmla="*/ 26 h 301"/>
                <a:gd name="T64" fmla="*/ 93 w 1438"/>
                <a:gd name="T65" fmla="*/ 12 h 301"/>
                <a:gd name="T66" fmla="*/ 121 w 1438"/>
                <a:gd name="T67" fmla="*/ 3 h 301"/>
                <a:gd name="T68" fmla="*/ 151 w 1438"/>
                <a:gd name="T69"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38" h="301">
                  <a:moveTo>
                    <a:pt x="151" y="0"/>
                  </a:moveTo>
                  <a:lnTo>
                    <a:pt x="1287" y="0"/>
                  </a:lnTo>
                  <a:lnTo>
                    <a:pt x="1318" y="3"/>
                  </a:lnTo>
                  <a:lnTo>
                    <a:pt x="1346" y="12"/>
                  </a:lnTo>
                  <a:lnTo>
                    <a:pt x="1372" y="26"/>
                  </a:lnTo>
                  <a:lnTo>
                    <a:pt x="1394" y="44"/>
                  </a:lnTo>
                  <a:lnTo>
                    <a:pt x="1413" y="66"/>
                  </a:lnTo>
                  <a:lnTo>
                    <a:pt x="1426" y="92"/>
                  </a:lnTo>
                  <a:lnTo>
                    <a:pt x="1435" y="120"/>
                  </a:lnTo>
                  <a:lnTo>
                    <a:pt x="1438" y="150"/>
                  </a:lnTo>
                  <a:lnTo>
                    <a:pt x="1435" y="181"/>
                  </a:lnTo>
                  <a:lnTo>
                    <a:pt x="1426" y="210"/>
                  </a:lnTo>
                  <a:lnTo>
                    <a:pt x="1413" y="235"/>
                  </a:lnTo>
                  <a:lnTo>
                    <a:pt x="1394" y="258"/>
                  </a:lnTo>
                  <a:lnTo>
                    <a:pt x="1372" y="275"/>
                  </a:lnTo>
                  <a:lnTo>
                    <a:pt x="1346" y="290"/>
                  </a:lnTo>
                  <a:lnTo>
                    <a:pt x="1318" y="298"/>
                  </a:lnTo>
                  <a:lnTo>
                    <a:pt x="1287" y="301"/>
                  </a:lnTo>
                  <a:lnTo>
                    <a:pt x="151" y="301"/>
                  </a:lnTo>
                  <a:lnTo>
                    <a:pt x="121" y="298"/>
                  </a:lnTo>
                  <a:lnTo>
                    <a:pt x="93" y="290"/>
                  </a:lnTo>
                  <a:lnTo>
                    <a:pt x="66" y="275"/>
                  </a:lnTo>
                  <a:lnTo>
                    <a:pt x="44" y="258"/>
                  </a:lnTo>
                  <a:lnTo>
                    <a:pt x="26" y="235"/>
                  </a:lnTo>
                  <a:lnTo>
                    <a:pt x="12" y="210"/>
                  </a:lnTo>
                  <a:lnTo>
                    <a:pt x="4" y="181"/>
                  </a:lnTo>
                  <a:lnTo>
                    <a:pt x="0" y="150"/>
                  </a:lnTo>
                  <a:lnTo>
                    <a:pt x="4" y="120"/>
                  </a:lnTo>
                  <a:lnTo>
                    <a:pt x="12" y="92"/>
                  </a:lnTo>
                  <a:lnTo>
                    <a:pt x="26" y="66"/>
                  </a:lnTo>
                  <a:lnTo>
                    <a:pt x="44" y="44"/>
                  </a:lnTo>
                  <a:lnTo>
                    <a:pt x="66" y="26"/>
                  </a:lnTo>
                  <a:lnTo>
                    <a:pt x="93" y="12"/>
                  </a:lnTo>
                  <a:lnTo>
                    <a:pt x="121" y="3"/>
                  </a:lnTo>
                  <a:lnTo>
                    <a:pt x="15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dirty="0"/>
            </a:p>
          </p:txBody>
        </p:sp>
        <p:sp>
          <p:nvSpPr>
            <p:cNvPr id="25" name="Freeform 53">
              <a:extLst>
                <a:ext uri="{FF2B5EF4-FFF2-40B4-BE49-F238E27FC236}">
                  <a16:creationId xmlns:a16="http://schemas.microsoft.com/office/drawing/2014/main" id="{274B7849-15EA-4842-8821-61D5C7AF5300}"/>
                </a:ext>
              </a:extLst>
            </p:cNvPr>
            <p:cNvSpPr>
              <a:spLocks/>
            </p:cNvSpPr>
            <p:nvPr/>
          </p:nvSpPr>
          <p:spPr bwMode="auto">
            <a:xfrm>
              <a:off x="3387901" y="3080767"/>
              <a:ext cx="178928" cy="57095"/>
            </a:xfrm>
            <a:custGeom>
              <a:avLst/>
              <a:gdLst>
                <a:gd name="T0" fmla="*/ 151 w 870"/>
                <a:gd name="T1" fmla="*/ 0 h 301"/>
                <a:gd name="T2" fmla="*/ 720 w 870"/>
                <a:gd name="T3" fmla="*/ 0 h 301"/>
                <a:gd name="T4" fmla="*/ 750 w 870"/>
                <a:gd name="T5" fmla="*/ 4 h 301"/>
                <a:gd name="T6" fmla="*/ 778 w 870"/>
                <a:gd name="T7" fmla="*/ 12 h 301"/>
                <a:gd name="T8" fmla="*/ 805 w 870"/>
                <a:gd name="T9" fmla="*/ 26 h 301"/>
                <a:gd name="T10" fmla="*/ 827 w 870"/>
                <a:gd name="T11" fmla="*/ 44 h 301"/>
                <a:gd name="T12" fmla="*/ 845 w 870"/>
                <a:gd name="T13" fmla="*/ 67 h 301"/>
                <a:gd name="T14" fmla="*/ 859 w 870"/>
                <a:gd name="T15" fmla="*/ 92 h 301"/>
                <a:gd name="T16" fmla="*/ 867 w 870"/>
                <a:gd name="T17" fmla="*/ 120 h 301"/>
                <a:gd name="T18" fmla="*/ 870 w 870"/>
                <a:gd name="T19" fmla="*/ 151 h 301"/>
                <a:gd name="T20" fmla="*/ 867 w 870"/>
                <a:gd name="T21" fmla="*/ 181 h 301"/>
                <a:gd name="T22" fmla="*/ 859 w 870"/>
                <a:gd name="T23" fmla="*/ 209 h 301"/>
                <a:gd name="T24" fmla="*/ 845 w 870"/>
                <a:gd name="T25" fmla="*/ 234 h 301"/>
                <a:gd name="T26" fmla="*/ 827 w 870"/>
                <a:gd name="T27" fmla="*/ 257 h 301"/>
                <a:gd name="T28" fmla="*/ 805 w 870"/>
                <a:gd name="T29" fmla="*/ 275 h 301"/>
                <a:gd name="T30" fmla="*/ 778 w 870"/>
                <a:gd name="T31" fmla="*/ 290 h 301"/>
                <a:gd name="T32" fmla="*/ 750 w 870"/>
                <a:gd name="T33" fmla="*/ 298 h 301"/>
                <a:gd name="T34" fmla="*/ 720 w 870"/>
                <a:gd name="T35" fmla="*/ 301 h 301"/>
                <a:gd name="T36" fmla="*/ 151 w 870"/>
                <a:gd name="T37" fmla="*/ 301 h 301"/>
                <a:gd name="T38" fmla="*/ 121 w 870"/>
                <a:gd name="T39" fmla="*/ 298 h 301"/>
                <a:gd name="T40" fmla="*/ 93 w 870"/>
                <a:gd name="T41" fmla="*/ 290 h 301"/>
                <a:gd name="T42" fmla="*/ 66 w 870"/>
                <a:gd name="T43" fmla="*/ 275 h 301"/>
                <a:gd name="T44" fmla="*/ 44 w 870"/>
                <a:gd name="T45" fmla="*/ 257 h 301"/>
                <a:gd name="T46" fmla="*/ 26 w 870"/>
                <a:gd name="T47" fmla="*/ 234 h 301"/>
                <a:gd name="T48" fmla="*/ 12 w 870"/>
                <a:gd name="T49" fmla="*/ 209 h 301"/>
                <a:gd name="T50" fmla="*/ 4 w 870"/>
                <a:gd name="T51" fmla="*/ 181 h 301"/>
                <a:gd name="T52" fmla="*/ 0 w 870"/>
                <a:gd name="T53" fmla="*/ 151 h 301"/>
                <a:gd name="T54" fmla="*/ 4 w 870"/>
                <a:gd name="T55" fmla="*/ 120 h 301"/>
                <a:gd name="T56" fmla="*/ 12 w 870"/>
                <a:gd name="T57" fmla="*/ 92 h 301"/>
                <a:gd name="T58" fmla="*/ 26 w 870"/>
                <a:gd name="T59" fmla="*/ 67 h 301"/>
                <a:gd name="T60" fmla="*/ 44 w 870"/>
                <a:gd name="T61" fmla="*/ 44 h 301"/>
                <a:gd name="T62" fmla="*/ 66 w 870"/>
                <a:gd name="T63" fmla="*/ 26 h 301"/>
                <a:gd name="T64" fmla="*/ 93 w 870"/>
                <a:gd name="T65" fmla="*/ 12 h 301"/>
                <a:gd name="T66" fmla="*/ 121 w 870"/>
                <a:gd name="T67" fmla="*/ 4 h 301"/>
                <a:gd name="T68" fmla="*/ 151 w 870"/>
                <a:gd name="T69"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70" h="301">
                  <a:moveTo>
                    <a:pt x="151" y="0"/>
                  </a:moveTo>
                  <a:lnTo>
                    <a:pt x="720" y="0"/>
                  </a:lnTo>
                  <a:lnTo>
                    <a:pt x="750" y="4"/>
                  </a:lnTo>
                  <a:lnTo>
                    <a:pt x="778" y="12"/>
                  </a:lnTo>
                  <a:lnTo>
                    <a:pt x="805" y="26"/>
                  </a:lnTo>
                  <a:lnTo>
                    <a:pt x="827" y="44"/>
                  </a:lnTo>
                  <a:lnTo>
                    <a:pt x="845" y="67"/>
                  </a:lnTo>
                  <a:lnTo>
                    <a:pt x="859" y="92"/>
                  </a:lnTo>
                  <a:lnTo>
                    <a:pt x="867" y="120"/>
                  </a:lnTo>
                  <a:lnTo>
                    <a:pt x="870" y="151"/>
                  </a:lnTo>
                  <a:lnTo>
                    <a:pt x="867" y="181"/>
                  </a:lnTo>
                  <a:lnTo>
                    <a:pt x="859" y="209"/>
                  </a:lnTo>
                  <a:lnTo>
                    <a:pt x="845" y="234"/>
                  </a:lnTo>
                  <a:lnTo>
                    <a:pt x="827" y="257"/>
                  </a:lnTo>
                  <a:lnTo>
                    <a:pt x="805" y="275"/>
                  </a:lnTo>
                  <a:lnTo>
                    <a:pt x="778" y="290"/>
                  </a:lnTo>
                  <a:lnTo>
                    <a:pt x="750" y="298"/>
                  </a:lnTo>
                  <a:lnTo>
                    <a:pt x="720" y="301"/>
                  </a:lnTo>
                  <a:lnTo>
                    <a:pt x="151" y="301"/>
                  </a:lnTo>
                  <a:lnTo>
                    <a:pt x="121" y="298"/>
                  </a:lnTo>
                  <a:lnTo>
                    <a:pt x="93" y="290"/>
                  </a:lnTo>
                  <a:lnTo>
                    <a:pt x="66" y="275"/>
                  </a:lnTo>
                  <a:lnTo>
                    <a:pt x="44" y="257"/>
                  </a:lnTo>
                  <a:lnTo>
                    <a:pt x="26" y="234"/>
                  </a:lnTo>
                  <a:lnTo>
                    <a:pt x="12" y="209"/>
                  </a:lnTo>
                  <a:lnTo>
                    <a:pt x="4" y="181"/>
                  </a:lnTo>
                  <a:lnTo>
                    <a:pt x="0" y="151"/>
                  </a:lnTo>
                  <a:lnTo>
                    <a:pt x="4" y="120"/>
                  </a:lnTo>
                  <a:lnTo>
                    <a:pt x="12" y="92"/>
                  </a:lnTo>
                  <a:lnTo>
                    <a:pt x="26" y="67"/>
                  </a:lnTo>
                  <a:lnTo>
                    <a:pt x="44" y="44"/>
                  </a:lnTo>
                  <a:lnTo>
                    <a:pt x="66" y="26"/>
                  </a:lnTo>
                  <a:lnTo>
                    <a:pt x="93" y="12"/>
                  </a:lnTo>
                  <a:lnTo>
                    <a:pt x="121" y="4"/>
                  </a:lnTo>
                  <a:lnTo>
                    <a:pt x="15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dirty="0"/>
            </a:p>
          </p:txBody>
        </p:sp>
        <p:sp>
          <p:nvSpPr>
            <p:cNvPr id="26" name="Freeform 54">
              <a:extLst>
                <a:ext uri="{FF2B5EF4-FFF2-40B4-BE49-F238E27FC236}">
                  <a16:creationId xmlns:a16="http://schemas.microsoft.com/office/drawing/2014/main" id="{564A3D52-63A3-4C64-86C0-22EC572574FB}"/>
                </a:ext>
              </a:extLst>
            </p:cNvPr>
            <p:cNvSpPr>
              <a:spLocks/>
            </p:cNvSpPr>
            <p:nvPr/>
          </p:nvSpPr>
          <p:spPr bwMode="auto">
            <a:xfrm>
              <a:off x="3270126" y="2762664"/>
              <a:ext cx="529987" cy="613776"/>
            </a:xfrm>
            <a:custGeom>
              <a:avLst/>
              <a:gdLst>
                <a:gd name="T0" fmla="*/ 152 w 2574"/>
                <a:gd name="T1" fmla="*/ 0 h 3310"/>
                <a:gd name="T2" fmla="*/ 2423 w 2574"/>
                <a:gd name="T3" fmla="*/ 0 h 3310"/>
                <a:gd name="T4" fmla="*/ 2453 w 2574"/>
                <a:gd name="T5" fmla="*/ 3 h 3310"/>
                <a:gd name="T6" fmla="*/ 2481 w 2574"/>
                <a:gd name="T7" fmla="*/ 12 h 3310"/>
                <a:gd name="T8" fmla="*/ 2507 w 2574"/>
                <a:gd name="T9" fmla="*/ 26 h 3310"/>
                <a:gd name="T10" fmla="*/ 2529 w 2574"/>
                <a:gd name="T11" fmla="*/ 44 h 3310"/>
                <a:gd name="T12" fmla="*/ 2548 w 2574"/>
                <a:gd name="T13" fmla="*/ 67 h 3310"/>
                <a:gd name="T14" fmla="*/ 2562 w 2574"/>
                <a:gd name="T15" fmla="*/ 92 h 3310"/>
                <a:gd name="T16" fmla="*/ 2571 w 2574"/>
                <a:gd name="T17" fmla="*/ 120 h 3310"/>
                <a:gd name="T18" fmla="*/ 2574 w 2574"/>
                <a:gd name="T19" fmla="*/ 150 h 3310"/>
                <a:gd name="T20" fmla="*/ 2574 w 2574"/>
                <a:gd name="T21" fmla="*/ 374 h 3310"/>
                <a:gd name="T22" fmla="*/ 2272 w 2574"/>
                <a:gd name="T23" fmla="*/ 896 h 3310"/>
                <a:gd name="T24" fmla="*/ 2272 w 2574"/>
                <a:gd name="T25" fmla="*/ 301 h 3310"/>
                <a:gd name="T26" fmla="*/ 304 w 2574"/>
                <a:gd name="T27" fmla="*/ 301 h 3310"/>
                <a:gd name="T28" fmla="*/ 304 w 2574"/>
                <a:gd name="T29" fmla="*/ 3008 h 3310"/>
                <a:gd name="T30" fmla="*/ 2272 w 2574"/>
                <a:gd name="T31" fmla="*/ 3008 h 3310"/>
                <a:gd name="T32" fmla="*/ 2272 w 2574"/>
                <a:gd name="T33" fmla="*/ 2634 h 3310"/>
                <a:gd name="T34" fmla="*/ 2430 w 2574"/>
                <a:gd name="T35" fmla="*/ 2530 h 3310"/>
                <a:gd name="T36" fmla="*/ 2458 w 2574"/>
                <a:gd name="T37" fmla="*/ 2508 h 3310"/>
                <a:gd name="T38" fmla="*/ 2482 w 2574"/>
                <a:gd name="T39" fmla="*/ 2483 h 3310"/>
                <a:gd name="T40" fmla="*/ 2502 w 2574"/>
                <a:gd name="T41" fmla="*/ 2454 h 3310"/>
                <a:gd name="T42" fmla="*/ 2574 w 2574"/>
                <a:gd name="T43" fmla="*/ 2330 h 3310"/>
                <a:gd name="T44" fmla="*/ 2574 w 2574"/>
                <a:gd name="T45" fmla="*/ 3159 h 3310"/>
                <a:gd name="T46" fmla="*/ 2571 w 2574"/>
                <a:gd name="T47" fmla="*/ 3189 h 3310"/>
                <a:gd name="T48" fmla="*/ 2562 w 2574"/>
                <a:gd name="T49" fmla="*/ 3217 h 3310"/>
                <a:gd name="T50" fmla="*/ 2548 w 2574"/>
                <a:gd name="T51" fmla="*/ 3243 h 3310"/>
                <a:gd name="T52" fmla="*/ 2529 w 2574"/>
                <a:gd name="T53" fmla="*/ 3265 h 3310"/>
                <a:gd name="T54" fmla="*/ 2507 w 2574"/>
                <a:gd name="T55" fmla="*/ 3284 h 3310"/>
                <a:gd name="T56" fmla="*/ 2481 w 2574"/>
                <a:gd name="T57" fmla="*/ 3297 h 3310"/>
                <a:gd name="T58" fmla="*/ 2453 w 2574"/>
                <a:gd name="T59" fmla="*/ 3307 h 3310"/>
                <a:gd name="T60" fmla="*/ 2423 w 2574"/>
                <a:gd name="T61" fmla="*/ 3310 h 3310"/>
                <a:gd name="T62" fmla="*/ 152 w 2574"/>
                <a:gd name="T63" fmla="*/ 3310 h 3310"/>
                <a:gd name="T64" fmla="*/ 121 w 2574"/>
                <a:gd name="T65" fmla="*/ 3307 h 3310"/>
                <a:gd name="T66" fmla="*/ 93 w 2574"/>
                <a:gd name="T67" fmla="*/ 3297 h 3310"/>
                <a:gd name="T68" fmla="*/ 67 w 2574"/>
                <a:gd name="T69" fmla="*/ 3284 h 3310"/>
                <a:gd name="T70" fmla="*/ 45 w 2574"/>
                <a:gd name="T71" fmla="*/ 3265 h 3310"/>
                <a:gd name="T72" fmla="*/ 26 w 2574"/>
                <a:gd name="T73" fmla="*/ 3243 h 3310"/>
                <a:gd name="T74" fmla="*/ 13 w 2574"/>
                <a:gd name="T75" fmla="*/ 3217 h 3310"/>
                <a:gd name="T76" fmla="*/ 3 w 2574"/>
                <a:gd name="T77" fmla="*/ 3189 h 3310"/>
                <a:gd name="T78" fmla="*/ 0 w 2574"/>
                <a:gd name="T79" fmla="*/ 3159 h 3310"/>
                <a:gd name="T80" fmla="*/ 0 w 2574"/>
                <a:gd name="T81" fmla="*/ 150 h 3310"/>
                <a:gd name="T82" fmla="*/ 3 w 2574"/>
                <a:gd name="T83" fmla="*/ 120 h 3310"/>
                <a:gd name="T84" fmla="*/ 13 w 2574"/>
                <a:gd name="T85" fmla="*/ 92 h 3310"/>
                <a:gd name="T86" fmla="*/ 26 w 2574"/>
                <a:gd name="T87" fmla="*/ 67 h 3310"/>
                <a:gd name="T88" fmla="*/ 45 w 2574"/>
                <a:gd name="T89" fmla="*/ 44 h 3310"/>
                <a:gd name="T90" fmla="*/ 67 w 2574"/>
                <a:gd name="T91" fmla="*/ 26 h 3310"/>
                <a:gd name="T92" fmla="*/ 93 w 2574"/>
                <a:gd name="T93" fmla="*/ 12 h 3310"/>
                <a:gd name="T94" fmla="*/ 121 w 2574"/>
                <a:gd name="T95" fmla="*/ 3 h 3310"/>
                <a:gd name="T96" fmla="*/ 152 w 2574"/>
                <a:gd name="T97" fmla="*/ 0 h 3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574" h="3310">
                  <a:moveTo>
                    <a:pt x="152" y="0"/>
                  </a:moveTo>
                  <a:lnTo>
                    <a:pt x="2423" y="0"/>
                  </a:lnTo>
                  <a:lnTo>
                    <a:pt x="2453" y="3"/>
                  </a:lnTo>
                  <a:lnTo>
                    <a:pt x="2481" y="12"/>
                  </a:lnTo>
                  <a:lnTo>
                    <a:pt x="2507" y="26"/>
                  </a:lnTo>
                  <a:lnTo>
                    <a:pt x="2529" y="44"/>
                  </a:lnTo>
                  <a:lnTo>
                    <a:pt x="2548" y="67"/>
                  </a:lnTo>
                  <a:lnTo>
                    <a:pt x="2562" y="92"/>
                  </a:lnTo>
                  <a:lnTo>
                    <a:pt x="2571" y="120"/>
                  </a:lnTo>
                  <a:lnTo>
                    <a:pt x="2574" y="150"/>
                  </a:lnTo>
                  <a:lnTo>
                    <a:pt x="2574" y="374"/>
                  </a:lnTo>
                  <a:lnTo>
                    <a:pt x="2272" y="896"/>
                  </a:lnTo>
                  <a:lnTo>
                    <a:pt x="2272" y="301"/>
                  </a:lnTo>
                  <a:lnTo>
                    <a:pt x="304" y="301"/>
                  </a:lnTo>
                  <a:lnTo>
                    <a:pt x="304" y="3008"/>
                  </a:lnTo>
                  <a:lnTo>
                    <a:pt x="2272" y="3008"/>
                  </a:lnTo>
                  <a:lnTo>
                    <a:pt x="2272" y="2634"/>
                  </a:lnTo>
                  <a:lnTo>
                    <a:pt x="2430" y="2530"/>
                  </a:lnTo>
                  <a:lnTo>
                    <a:pt x="2458" y="2508"/>
                  </a:lnTo>
                  <a:lnTo>
                    <a:pt x="2482" y="2483"/>
                  </a:lnTo>
                  <a:lnTo>
                    <a:pt x="2502" y="2454"/>
                  </a:lnTo>
                  <a:lnTo>
                    <a:pt x="2574" y="2330"/>
                  </a:lnTo>
                  <a:lnTo>
                    <a:pt x="2574" y="3159"/>
                  </a:lnTo>
                  <a:lnTo>
                    <a:pt x="2571" y="3189"/>
                  </a:lnTo>
                  <a:lnTo>
                    <a:pt x="2562" y="3217"/>
                  </a:lnTo>
                  <a:lnTo>
                    <a:pt x="2548" y="3243"/>
                  </a:lnTo>
                  <a:lnTo>
                    <a:pt x="2529" y="3265"/>
                  </a:lnTo>
                  <a:lnTo>
                    <a:pt x="2507" y="3284"/>
                  </a:lnTo>
                  <a:lnTo>
                    <a:pt x="2481" y="3297"/>
                  </a:lnTo>
                  <a:lnTo>
                    <a:pt x="2453" y="3307"/>
                  </a:lnTo>
                  <a:lnTo>
                    <a:pt x="2423" y="3310"/>
                  </a:lnTo>
                  <a:lnTo>
                    <a:pt x="152" y="3310"/>
                  </a:lnTo>
                  <a:lnTo>
                    <a:pt x="121" y="3307"/>
                  </a:lnTo>
                  <a:lnTo>
                    <a:pt x="93" y="3297"/>
                  </a:lnTo>
                  <a:lnTo>
                    <a:pt x="67" y="3284"/>
                  </a:lnTo>
                  <a:lnTo>
                    <a:pt x="45" y="3265"/>
                  </a:lnTo>
                  <a:lnTo>
                    <a:pt x="26" y="3243"/>
                  </a:lnTo>
                  <a:lnTo>
                    <a:pt x="13" y="3217"/>
                  </a:lnTo>
                  <a:lnTo>
                    <a:pt x="3" y="3189"/>
                  </a:lnTo>
                  <a:lnTo>
                    <a:pt x="0" y="3159"/>
                  </a:lnTo>
                  <a:lnTo>
                    <a:pt x="0" y="150"/>
                  </a:lnTo>
                  <a:lnTo>
                    <a:pt x="3" y="120"/>
                  </a:lnTo>
                  <a:lnTo>
                    <a:pt x="13" y="92"/>
                  </a:lnTo>
                  <a:lnTo>
                    <a:pt x="26" y="67"/>
                  </a:lnTo>
                  <a:lnTo>
                    <a:pt x="45" y="44"/>
                  </a:lnTo>
                  <a:lnTo>
                    <a:pt x="67" y="26"/>
                  </a:lnTo>
                  <a:lnTo>
                    <a:pt x="93" y="12"/>
                  </a:lnTo>
                  <a:lnTo>
                    <a:pt x="121" y="3"/>
                  </a:lnTo>
                  <a:lnTo>
                    <a:pt x="15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dirty="0"/>
            </a:p>
          </p:txBody>
        </p:sp>
        <p:sp>
          <p:nvSpPr>
            <p:cNvPr id="27" name="Freeform 55">
              <a:extLst>
                <a:ext uri="{FF2B5EF4-FFF2-40B4-BE49-F238E27FC236}">
                  <a16:creationId xmlns:a16="http://schemas.microsoft.com/office/drawing/2014/main" id="{7677904A-D6A8-4B7C-A734-2259B6C045F1}"/>
                </a:ext>
              </a:extLst>
            </p:cNvPr>
            <p:cNvSpPr>
              <a:spLocks noEditPoints="1"/>
            </p:cNvSpPr>
            <p:nvPr/>
          </p:nvSpPr>
          <p:spPr bwMode="auto">
            <a:xfrm>
              <a:off x="3627980" y="2831994"/>
              <a:ext cx="326146" cy="438412"/>
            </a:xfrm>
            <a:custGeom>
              <a:avLst/>
              <a:gdLst>
                <a:gd name="T0" fmla="*/ 131 w 1591"/>
                <a:gd name="T1" fmla="*/ 1996 h 2370"/>
                <a:gd name="T2" fmla="*/ 223 w 1591"/>
                <a:gd name="T3" fmla="*/ 2040 h 2370"/>
                <a:gd name="T4" fmla="*/ 308 w 1591"/>
                <a:gd name="T5" fmla="*/ 2097 h 2370"/>
                <a:gd name="T6" fmla="*/ 439 w 1591"/>
                <a:gd name="T7" fmla="*/ 1980 h 2370"/>
                <a:gd name="T8" fmla="*/ 389 w 1591"/>
                <a:gd name="T9" fmla="*/ 1934 h 2370"/>
                <a:gd name="T10" fmla="*/ 314 w 1591"/>
                <a:gd name="T11" fmla="*/ 1883 h 2370"/>
                <a:gd name="T12" fmla="*/ 245 w 1591"/>
                <a:gd name="T13" fmla="*/ 1849 h 2370"/>
                <a:gd name="T14" fmla="*/ 187 w 1591"/>
                <a:gd name="T15" fmla="*/ 1829 h 2370"/>
                <a:gd name="T16" fmla="*/ 141 w 1591"/>
                <a:gd name="T17" fmla="*/ 1820 h 2370"/>
                <a:gd name="T18" fmla="*/ 1118 w 1591"/>
                <a:gd name="T19" fmla="*/ 0 h 2370"/>
                <a:gd name="T20" fmla="*/ 1173 w 1591"/>
                <a:gd name="T21" fmla="*/ 7 h 2370"/>
                <a:gd name="T22" fmla="*/ 1240 w 1591"/>
                <a:gd name="T23" fmla="*/ 25 h 2370"/>
                <a:gd name="T24" fmla="*/ 1319 w 1591"/>
                <a:gd name="T25" fmla="*/ 57 h 2370"/>
                <a:gd name="T26" fmla="*/ 1407 w 1591"/>
                <a:gd name="T27" fmla="*/ 108 h 2370"/>
                <a:gd name="T28" fmla="*/ 1478 w 1591"/>
                <a:gd name="T29" fmla="*/ 163 h 2370"/>
                <a:gd name="T30" fmla="*/ 1528 w 1591"/>
                <a:gd name="T31" fmla="*/ 215 h 2370"/>
                <a:gd name="T32" fmla="*/ 1561 w 1591"/>
                <a:gd name="T33" fmla="*/ 261 h 2370"/>
                <a:gd name="T34" fmla="*/ 1580 w 1591"/>
                <a:gd name="T35" fmla="*/ 297 h 2370"/>
                <a:gd name="T36" fmla="*/ 1588 w 1591"/>
                <a:gd name="T37" fmla="*/ 320 h 2370"/>
                <a:gd name="T38" fmla="*/ 1591 w 1591"/>
                <a:gd name="T39" fmla="*/ 344 h 2370"/>
                <a:gd name="T40" fmla="*/ 1581 w 1591"/>
                <a:gd name="T41" fmla="*/ 379 h 2370"/>
                <a:gd name="T42" fmla="*/ 625 w 1591"/>
                <a:gd name="T43" fmla="*/ 2021 h 2370"/>
                <a:gd name="T44" fmla="*/ 116 w 1591"/>
                <a:gd name="T45" fmla="*/ 2357 h 2370"/>
                <a:gd name="T46" fmla="*/ 77 w 1591"/>
                <a:gd name="T47" fmla="*/ 2370 h 2370"/>
                <a:gd name="T48" fmla="*/ 36 w 1591"/>
                <a:gd name="T49" fmla="*/ 2359 h 2370"/>
                <a:gd name="T50" fmla="*/ 12 w 1591"/>
                <a:gd name="T51" fmla="*/ 2338 h 2370"/>
                <a:gd name="T52" fmla="*/ 0 w 1591"/>
                <a:gd name="T53" fmla="*/ 2306 h 2370"/>
                <a:gd name="T54" fmla="*/ 34 w 1591"/>
                <a:gd name="T55" fmla="*/ 1702 h 2370"/>
                <a:gd name="T56" fmla="*/ 45 w 1591"/>
                <a:gd name="T57" fmla="*/ 1670 h 2370"/>
                <a:gd name="T58" fmla="*/ 1002 w 1591"/>
                <a:gd name="T59" fmla="*/ 27 h 2370"/>
                <a:gd name="T60" fmla="*/ 1034 w 1591"/>
                <a:gd name="T61" fmla="*/ 7 h 2370"/>
                <a:gd name="T62" fmla="*/ 1048 w 1591"/>
                <a:gd name="T63" fmla="*/ 4 h 2370"/>
                <a:gd name="T64" fmla="*/ 1076 w 1591"/>
                <a:gd name="T65" fmla="*/ 0 h 2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591" h="2370">
                  <a:moveTo>
                    <a:pt x="141" y="1820"/>
                  </a:moveTo>
                  <a:lnTo>
                    <a:pt x="131" y="1996"/>
                  </a:lnTo>
                  <a:lnTo>
                    <a:pt x="177" y="2016"/>
                  </a:lnTo>
                  <a:lnTo>
                    <a:pt x="223" y="2040"/>
                  </a:lnTo>
                  <a:lnTo>
                    <a:pt x="267" y="2067"/>
                  </a:lnTo>
                  <a:lnTo>
                    <a:pt x="308" y="2097"/>
                  </a:lnTo>
                  <a:lnTo>
                    <a:pt x="455" y="2000"/>
                  </a:lnTo>
                  <a:lnTo>
                    <a:pt x="439" y="1980"/>
                  </a:lnTo>
                  <a:lnTo>
                    <a:pt x="417" y="1958"/>
                  </a:lnTo>
                  <a:lnTo>
                    <a:pt x="389" y="1934"/>
                  </a:lnTo>
                  <a:lnTo>
                    <a:pt x="355" y="1909"/>
                  </a:lnTo>
                  <a:lnTo>
                    <a:pt x="314" y="1883"/>
                  </a:lnTo>
                  <a:lnTo>
                    <a:pt x="278" y="1864"/>
                  </a:lnTo>
                  <a:lnTo>
                    <a:pt x="245" y="1849"/>
                  </a:lnTo>
                  <a:lnTo>
                    <a:pt x="214" y="1837"/>
                  </a:lnTo>
                  <a:lnTo>
                    <a:pt x="187" y="1829"/>
                  </a:lnTo>
                  <a:lnTo>
                    <a:pt x="163" y="1824"/>
                  </a:lnTo>
                  <a:lnTo>
                    <a:pt x="141" y="1820"/>
                  </a:lnTo>
                  <a:close/>
                  <a:moveTo>
                    <a:pt x="1095" y="0"/>
                  </a:moveTo>
                  <a:lnTo>
                    <a:pt x="1118" y="0"/>
                  </a:lnTo>
                  <a:lnTo>
                    <a:pt x="1144" y="2"/>
                  </a:lnTo>
                  <a:lnTo>
                    <a:pt x="1173" y="7"/>
                  </a:lnTo>
                  <a:lnTo>
                    <a:pt x="1205" y="14"/>
                  </a:lnTo>
                  <a:lnTo>
                    <a:pt x="1240" y="25"/>
                  </a:lnTo>
                  <a:lnTo>
                    <a:pt x="1278" y="39"/>
                  </a:lnTo>
                  <a:lnTo>
                    <a:pt x="1319" y="57"/>
                  </a:lnTo>
                  <a:lnTo>
                    <a:pt x="1362" y="81"/>
                  </a:lnTo>
                  <a:lnTo>
                    <a:pt x="1407" y="108"/>
                  </a:lnTo>
                  <a:lnTo>
                    <a:pt x="1446" y="136"/>
                  </a:lnTo>
                  <a:lnTo>
                    <a:pt x="1478" y="163"/>
                  </a:lnTo>
                  <a:lnTo>
                    <a:pt x="1505" y="190"/>
                  </a:lnTo>
                  <a:lnTo>
                    <a:pt x="1528" y="215"/>
                  </a:lnTo>
                  <a:lnTo>
                    <a:pt x="1546" y="239"/>
                  </a:lnTo>
                  <a:lnTo>
                    <a:pt x="1561" y="261"/>
                  </a:lnTo>
                  <a:lnTo>
                    <a:pt x="1571" y="280"/>
                  </a:lnTo>
                  <a:lnTo>
                    <a:pt x="1580" y="297"/>
                  </a:lnTo>
                  <a:lnTo>
                    <a:pt x="1585" y="311"/>
                  </a:lnTo>
                  <a:lnTo>
                    <a:pt x="1588" y="320"/>
                  </a:lnTo>
                  <a:lnTo>
                    <a:pt x="1589" y="325"/>
                  </a:lnTo>
                  <a:lnTo>
                    <a:pt x="1591" y="344"/>
                  </a:lnTo>
                  <a:lnTo>
                    <a:pt x="1588" y="363"/>
                  </a:lnTo>
                  <a:lnTo>
                    <a:pt x="1581" y="379"/>
                  </a:lnTo>
                  <a:lnTo>
                    <a:pt x="634" y="2008"/>
                  </a:lnTo>
                  <a:lnTo>
                    <a:pt x="625" y="2021"/>
                  </a:lnTo>
                  <a:lnTo>
                    <a:pt x="611" y="2033"/>
                  </a:lnTo>
                  <a:lnTo>
                    <a:pt x="116" y="2357"/>
                  </a:lnTo>
                  <a:lnTo>
                    <a:pt x="97" y="2367"/>
                  </a:lnTo>
                  <a:lnTo>
                    <a:pt x="77" y="2370"/>
                  </a:lnTo>
                  <a:lnTo>
                    <a:pt x="56" y="2368"/>
                  </a:lnTo>
                  <a:lnTo>
                    <a:pt x="36" y="2359"/>
                  </a:lnTo>
                  <a:lnTo>
                    <a:pt x="23" y="2350"/>
                  </a:lnTo>
                  <a:lnTo>
                    <a:pt x="12" y="2338"/>
                  </a:lnTo>
                  <a:lnTo>
                    <a:pt x="5" y="2323"/>
                  </a:lnTo>
                  <a:lnTo>
                    <a:pt x="0" y="2306"/>
                  </a:lnTo>
                  <a:lnTo>
                    <a:pt x="0" y="2290"/>
                  </a:lnTo>
                  <a:lnTo>
                    <a:pt x="34" y="1702"/>
                  </a:lnTo>
                  <a:lnTo>
                    <a:pt x="38" y="1685"/>
                  </a:lnTo>
                  <a:lnTo>
                    <a:pt x="45" y="1670"/>
                  </a:lnTo>
                  <a:lnTo>
                    <a:pt x="991" y="41"/>
                  </a:lnTo>
                  <a:lnTo>
                    <a:pt x="1002" y="27"/>
                  </a:lnTo>
                  <a:lnTo>
                    <a:pt x="1016" y="15"/>
                  </a:lnTo>
                  <a:lnTo>
                    <a:pt x="1034" y="7"/>
                  </a:lnTo>
                  <a:lnTo>
                    <a:pt x="1038" y="6"/>
                  </a:lnTo>
                  <a:lnTo>
                    <a:pt x="1048" y="4"/>
                  </a:lnTo>
                  <a:lnTo>
                    <a:pt x="1060" y="2"/>
                  </a:lnTo>
                  <a:lnTo>
                    <a:pt x="1076" y="0"/>
                  </a:lnTo>
                  <a:lnTo>
                    <a:pt x="109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dirty="0"/>
            </a:p>
          </p:txBody>
        </p:sp>
        <p:sp>
          <p:nvSpPr>
            <p:cNvPr id="28" name="Freeform 56">
              <a:extLst>
                <a:ext uri="{FF2B5EF4-FFF2-40B4-BE49-F238E27FC236}">
                  <a16:creationId xmlns:a16="http://schemas.microsoft.com/office/drawing/2014/main" id="{2DC93844-B38D-4FBF-8289-CDCF418EF96B}"/>
                </a:ext>
              </a:extLst>
            </p:cNvPr>
            <p:cNvSpPr>
              <a:spLocks/>
            </p:cNvSpPr>
            <p:nvPr/>
          </p:nvSpPr>
          <p:spPr bwMode="auto">
            <a:xfrm>
              <a:off x="3369782" y="3184761"/>
              <a:ext cx="237815" cy="108074"/>
            </a:xfrm>
            <a:custGeom>
              <a:avLst/>
              <a:gdLst>
                <a:gd name="T0" fmla="*/ 557 w 1155"/>
                <a:gd name="T1" fmla="*/ 5 h 591"/>
                <a:gd name="T2" fmla="*/ 583 w 1155"/>
                <a:gd name="T3" fmla="*/ 28 h 591"/>
                <a:gd name="T4" fmla="*/ 591 w 1155"/>
                <a:gd name="T5" fmla="*/ 111 h 591"/>
                <a:gd name="T6" fmla="*/ 560 w 1155"/>
                <a:gd name="T7" fmla="*/ 199 h 591"/>
                <a:gd name="T8" fmla="*/ 569 w 1155"/>
                <a:gd name="T9" fmla="*/ 242 h 591"/>
                <a:gd name="T10" fmla="*/ 587 w 1155"/>
                <a:gd name="T11" fmla="*/ 270 h 591"/>
                <a:gd name="T12" fmla="*/ 637 w 1155"/>
                <a:gd name="T13" fmla="*/ 278 h 591"/>
                <a:gd name="T14" fmla="*/ 681 w 1155"/>
                <a:gd name="T15" fmla="*/ 323 h 591"/>
                <a:gd name="T16" fmla="*/ 693 w 1155"/>
                <a:gd name="T17" fmla="*/ 357 h 591"/>
                <a:gd name="T18" fmla="*/ 847 w 1155"/>
                <a:gd name="T19" fmla="*/ 351 h 591"/>
                <a:gd name="T20" fmla="*/ 996 w 1155"/>
                <a:gd name="T21" fmla="*/ 366 h 591"/>
                <a:gd name="T22" fmla="*/ 1118 w 1155"/>
                <a:gd name="T23" fmla="*/ 373 h 591"/>
                <a:gd name="T24" fmla="*/ 1149 w 1155"/>
                <a:gd name="T25" fmla="*/ 400 h 591"/>
                <a:gd name="T26" fmla="*/ 1154 w 1155"/>
                <a:gd name="T27" fmla="*/ 441 h 591"/>
                <a:gd name="T28" fmla="*/ 1131 w 1155"/>
                <a:gd name="T29" fmla="*/ 475 h 591"/>
                <a:gd name="T30" fmla="*/ 1066 w 1155"/>
                <a:gd name="T31" fmla="*/ 482 h 591"/>
                <a:gd name="T32" fmla="*/ 957 w 1155"/>
                <a:gd name="T33" fmla="*/ 467 h 591"/>
                <a:gd name="T34" fmla="*/ 843 w 1155"/>
                <a:gd name="T35" fmla="*/ 452 h 591"/>
                <a:gd name="T36" fmla="*/ 738 w 1155"/>
                <a:gd name="T37" fmla="*/ 461 h 591"/>
                <a:gd name="T38" fmla="*/ 679 w 1155"/>
                <a:gd name="T39" fmla="*/ 486 h 591"/>
                <a:gd name="T40" fmla="*/ 636 w 1155"/>
                <a:gd name="T41" fmla="*/ 492 h 591"/>
                <a:gd name="T42" fmla="*/ 603 w 1155"/>
                <a:gd name="T43" fmla="*/ 477 h 591"/>
                <a:gd name="T44" fmla="*/ 576 w 1155"/>
                <a:gd name="T45" fmla="*/ 454 h 591"/>
                <a:gd name="T46" fmla="*/ 571 w 1155"/>
                <a:gd name="T47" fmla="*/ 407 h 591"/>
                <a:gd name="T48" fmla="*/ 537 w 1155"/>
                <a:gd name="T49" fmla="*/ 457 h 591"/>
                <a:gd name="T50" fmla="*/ 495 w 1155"/>
                <a:gd name="T51" fmla="*/ 471 h 591"/>
                <a:gd name="T52" fmla="*/ 455 w 1155"/>
                <a:gd name="T53" fmla="*/ 456 h 591"/>
                <a:gd name="T54" fmla="*/ 439 w 1155"/>
                <a:gd name="T55" fmla="*/ 419 h 591"/>
                <a:gd name="T56" fmla="*/ 450 w 1155"/>
                <a:gd name="T57" fmla="*/ 390 h 591"/>
                <a:gd name="T58" fmla="*/ 458 w 1155"/>
                <a:gd name="T59" fmla="*/ 369 h 591"/>
                <a:gd name="T60" fmla="*/ 422 w 1155"/>
                <a:gd name="T61" fmla="*/ 404 h 591"/>
                <a:gd name="T62" fmla="*/ 379 w 1155"/>
                <a:gd name="T63" fmla="*/ 428 h 591"/>
                <a:gd name="T64" fmla="*/ 335 w 1155"/>
                <a:gd name="T65" fmla="*/ 417 h 591"/>
                <a:gd name="T66" fmla="*/ 314 w 1155"/>
                <a:gd name="T67" fmla="*/ 379 h 591"/>
                <a:gd name="T68" fmla="*/ 364 w 1155"/>
                <a:gd name="T69" fmla="*/ 288 h 591"/>
                <a:gd name="T70" fmla="*/ 252 w 1155"/>
                <a:gd name="T71" fmla="*/ 393 h 591"/>
                <a:gd name="T72" fmla="*/ 96 w 1155"/>
                <a:gd name="T73" fmla="*/ 581 h 591"/>
                <a:gd name="T74" fmla="*/ 49 w 1155"/>
                <a:gd name="T75" fmla="*/ 590 h 591"/>
                <a:gd name="T76" fmla="*/ 9 w 1155"/>
                <a:gd name="T77" fmla="*/ 569 h 591"/>
                <a:gd name="T78" fmla="*/ 2 w 1155"/>
                <a:gd name="T79" fmla="*/ 527 h 591"/>
                <a:gd name="T80" fmla="*/ 138 w 1155"/>
                <a:gd name="T81" fmla="*/ 351 h 591"/>
                <a:gd name="T82" fmla="*/ 344 w 1155"/>
                <a:gd name="T83" fmla="*/ 123 h 591"/>
                <a:gd name="T84" fmla="*/ 398 w 1155"/>
                <a:gd name="T85" fmla="*/ 70 h 591"/>
                <a:gd name="T86" fmla="*/ 462 w 1155"/>
                <a:gd name="T87" fmla="*/ 20 h 591"/>
                <a:gd name="T88" fmla="*/ 534 w 1155"/>
                <a:gd name="T89" fmla="*/ 0 h 5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155" h="591">
                  <a:moveTo>
                    <a:pt x="534" y="0"/>
                  </a:moveTo>
                  <a:lnTo>
                    <a:pt x="545" y="2"/>
                  </a:lnTo>
                  <a:lnTo>
                    <a:pt x="557" y="5"/>
                  </a:lnTo>
                  <a:lnTo>
                    <a:pt x="567" y="10"/>
                  </a:lnTo>
                  <a:lnTo>
                    <a:pt x="576" y="18"/>
                  </a:lnTo>
                  <a:lnTo>
                    <a:pt x="583" y="28"/>
                  </a:lnTo>
                  <a:lnTo>
                    <a:pt x="591" y="54"/>
                  </a:lnTo>
                  <a:lnTo>
                    <a:pt x="593" y="82"/>
                  </a:lnTo>
                  <a:lnTo>
                    <a:pt x="591" y="111"/>
                  </a:lnTo>
                  <a:lnTo>
                    <a:pt x="584" y="140"/>
                  </a:lnTo>
                  <a:lnTo>
                    <a:pt x="573" y="170"/>
                  </a:lnTo>
                  <a:lnTo>
                    <a:pt x="560" y="199"/>
                  </a:lnTo>
                  <a:lnTo>
                    <a:pt x="543" y="230"/>
                  </a:lnTo>
                  <a:lnTo>
                    <a:pt x="557" y="235"/>
                  </a:lnTo>
                  <a:lnTo>
                    <a:pt x="569" y="242"/>
                  </a:lnTo>
                  <a:lnTo>
                    <a:pt x="579" y="254"/>
                  </a:lnTo>
                  <a:lnTo>
                    <a:pt x="583" y="263"/>
                  </a:lnTo>
                  <a:lnTo>
                    <a:pt x="587" y="270"/>
                  </a:lnTo>
                  <a:lnTo>
                    <a:pt x="604" y="269"/>
                  </a:lnTo>
                  <a:lnTo>
                    <a:pt x="620" y="272"/>
                  </a:lnTo>
                  <a:lnTo>
                    <a:pt x="637" y="278"/>
                  </a:lnTo>
                  <a:lnTo>
                    <a:pt x="653" y="289"/>
                  </a:lnTo>
                  <a:lnTo>
                    <a:pt x="668" y="303"/>
                  </a:lnTo>
                  <a:lnTo>
                    <a:pt x="681" y="323"/>
                  </a:lnTo>
                  <a:lnTo>
                    <a:pt x="689" y="338"/>
                  </a:lnTo>
                  <a:lnTo>
                    <a:pt x="692" y="349"/>
                  </a:lnTo>
                  <a:lnTo>
                    <a:pt x="693" y="357"/>
                  </a:lnTo>
                  <a:lnTo>
                    <a:pt x="746" y="351"/>
                  </a:lnTo>
                  <a:lnTo>
                    <a:pt x="797" y="350"/>
                  </a:lnTo>
                  <a:lnTo>
                    <a:pt x="847" y="351"/>
                  </a:lnTo>
                  <a:lnTo>
                    <a:pt x="897" y="355"/>
                  </a:lnTo>
                  <a:lnTo>
                    <a:pt x="946" y="361"/>
                  </a:lnTo>
                  <a:lnTo>
                    <a:pt x="996" y="366"/>
                  </a:lnTo>
                  <a:lnTo>
                    <a:pt x="1048" y="369"/>
                  </a:lnTo>
                  <a:lnTo>
                    <a:pt x="1101" y="371"/>
                  </a:lnTo>
                  <a:lnTo>
                    <a:pt x="1118" y="373"/>
                  </a:lnTo>
                  <a:lnTo>
                    <a:pt x="1131" y="379"/>
                  </a:lnTo>
                  <a:lnTo>
                    <a:pt x="1142" y="389"/>
                  </a:lnTo>
                  <a:lnTo>
                    <a:pt x="1149" y="400"/>
                  </a:lnTo>
                  <a:lnTo>
                    <a:pt x="1154" y="413"/>
                  </a:lnTo>
                  <a:lnTo>
                    <a:pt x="1155" y="427"/>
                  </a:lnTo>
                  <a:lnTo>
                    <a:pt x="1154" y="441"/>
                  </a:lnTo>
                  <a:lnTo>
                    <a:pt x="1149" y="454"/>
                  </a:lnTo>
                  <a:lnTo>
                    <a:pt x="1142" y="466"/>
                  </a:lnTo>
                  <a:lnTo>
                    <a:pt x="1131" y="475"/>
                  </a:lnTo>
                  <a:lnTo>
                    <a:pt x="1118" y="481"/>
                  </a:lnTo>
                  <a:lnTo>
                    <a:pt x="1101" y="483"/>
                  </a:lnTo>
                  <a:lnTo>
                    <a:pt x="1066" y="482"/>
                  </a:lnTo>
                  <a:lnTo>
                    <a:pt x="1031" y="478"/>
                  </a:lnTo>
                  <a:lnTo>
                    <a:pt x="993" y="473"/>
                  </a:lnTo>
                  <a:lnTo>
                    <a:pt x="957" y="467"/>
                  </a:lnTo>
                  <a:lnTo>
                    <a:pt x="919" y="460"/>
                  </a:lnTo>
                  <a:lnTo>
                    <a:pt x="881" y="455"/>
                  </a:lnTo>
                  <a:lnTo>
                    <a:pt x="843" y="452"/>
                  </a:lnTo>
                  <a:lnTo>
                    <a:pt x="807" y="451"/>
                  </a:lnTo>
                  <a:lnTo>
                    <a:pt x="771" y="454"/>
                  </a:lnTo>
                  <a:lnTo>
                    <a:pt x="738" y="461"/>
                  </a:lnTo>
                  <a:lnTo>
                    <a:pt x="705" y="474"/>
                  </a:lnTo>
                  <a:lnTo>
                    <a:pt x="693" y="480"/>
                  </a:lnTo>
                  <a:lnTo>
                    <a:pt x="679" y="486"/>
                  </a:lnTo>
                  <a:lnTo>
                    <a:pt x="664" y="492"/>
                  </a:lnTo>
                  <a:lnTo>
                    <a:pt x="651" y="494"/>
                  </a:lnTo>
                  <a:lnTo>
                    <a:pt x="636" y="492"/>
                  </a:lnTo>
                  <a:lnTo>
                    <a:pt x="626" y="487"/>
                  </a:lnTo>
                  <a:lnTo>
                    <a:pt x="614" y="482"/>
                  </a:lnTo>
                  <a:lnTo>
                    <a:pt x="603" y="477"/>
                  </a:lnTo>
                  <a:lnTo>
                    <a:pt x="592" y="471"/>
                  </a:lnTo>
                  <a:lnTo>
                    <a:pt x="584" y="464"/>
                  </a:lnTo>
                  <a:lnTo>
                    <a:pt x="576" y="454"/>
                  </a:lnTo>
                  <a:lnTo>
                    <a:pt x="572" y="442"/>
                  </a:lnTo>
                  <a:lnTo>
                    <a:pt x="571" y="423"/>
                  </a:lnTo>
                  <a:lnTo>
                    <a:pt x="571" y="407"/>
                  </a:lnTo>
                  <a:lnTo>
                    <a:pt x="560" y="427"/>
                  </a:lnTo>
                  <a:lnTo>
                    <a:pt x="547" y="446"/>
                  </a:lnTo>
                  <a:lnTo>
                    <a:pt x="537" y="457"/>
                  </a:lnTo>
                  <a:lnTo>
                    <a:pt x="524" y="466"/>
                  </a:lnTo>
                  <a:lnTo>
                    <a:pt x="509" y="470"/>
                  </a:lnTo>
                  <a:lnTo>
                    <a:pt x="495" y="471"/>
                  </a:lnTo>
                  <a:lnTo>
                    <a:pt x="480" y="469"/>
                  </a:lnTo>
                  <a:lnTo>
                    <a:pt x="467" y="464"/>
                  </a:lnTo>
                  <a:lnTo>
                    <a:pt x="455" y="456"/>
                  </a:lnTo>
                  <a:lnTo>
                    <a:pt x="446" y="446"/>
                  </a:lnTo>
                  <a:lnTo>
                    <a:pt x="440" y="433"/>
                  </a:lnTo>
                  <a:lnTo>
                    <a:pt x="439" y="419"/>
                  </a:lnTo>
                  <a:lnTo>
                    <a:pt x="444" y="402"/>
                  </a:lnTo>
                  <a:lnTo>
                    <a:pt x="447" y="396"/>
                  </a:lnTo>
                  <a:lnTo>
                    <a:pt x="450" y="390"/>
                  </a:lnTo>
                  <a:lnTo>
                    <a:pt x="450" y="390"/>
                  </a:lnTo>
                  <a:lnTo>
                    <a:pt x="449" y="390"/>
                  </a:lnTo>
                  <a:lnTo>
                    <a:pt x="458" y="369"/>
                  </a:lnTo>
                  <a:lnTo>
                    <a:pt x="445" y="378"/>
                  </a:lnTo>
                  <a:lnTo>
                    <a:pt x="432" y="390"/>
                  </a:lnTo>
                  <a:lnTo>
                    <a:pt x="422" y="404"/>
                  </a:lnTo>
                  <a:lnTo>
                    <a:pt x="409" y="417"/>
                  </a:lnTo>
                  <a:lnTo>
                    <a:pt x="394" y="425"/>
                  </a:lnTo>
                  <a:lnTo>
                    <a:pt x="379" y="428"/>
                  </a:lnTo>
                  <a:lnTo>
                    <a:pt x="363" y="428"/>
                  </a:lnTo>
                  <a:lnTo>
                    <a:pt x="348" y="424"/>
                  </a:lnTo>
                  <a:lnTo>
                    <a:pt x="335" y="417"/>
                  </a:lnTo>
                  <a:lnTo>
                    <a:pt x="324" y="406"/>
                  </a:lnTo>
                  <a:lnTo>
                    <a:pt x="317" y="394"/>
                  </a:lnTo>
                  <a:lnTo>
                    <a:pt x="314" y="379"/>
                  </a:lnTo>
                  <a:lnTo>
                    <a:pt x="316" y="364"/>
                  </a:lnTo>
                  <a:lnTo>
                    <a:pt x="323" y="347"/>
                  </a:lnTo>
                  <a:lnTo>
                    <a:pt x="364" y="288"/>
                  </a:lnTo>
                  <a:lnTo>
                    <a:pt x="404" y="226"/>
                  </a:lnTo>
                  <a:lnTo>
                    <a:pt x="326" y="309"/>
                  </a:lnTo>
                  <a:lnTo>
                    <a:pt x="252" y="393"/>
                  </a:lnTo>
                  <a:lnTo>
                    <a:pt x="179" y="480"/>
                  </a:lnTo>
                  <a:lnTo>
                    <a:pt x="108" y="569"/>
                  </a:lnTo>
                  <a:lnTo>
                    <a:pt x="96" y="581"/>
                  </a:lnTo>
                  <a:lnTo>
                    <a:pt x="80" y="588"/>
                  </a:lnTo>
                  <a:lnTo>
                    <a:pt x="65" y="591"/>
                  </a:lnTo>
                  <a:lnTo>
                    <a:pt x="49" y="590"/>
                  </a:lnTo>
                  <a:lnTo>
                    <a:pt x="33" y="586"/>
                  </a:lnTo>
                  <a:lnTo>
                    <a:pt x="21" y="579"/>
                  </a:lnTo>
                  <a:lnTo>
                    <a:pt x="9" y="569"/>
                  </a:lnTo>
                  <a:lnTo>
                    <a:pt x="2" y="556"/>
                  </a:lnTo>
                  <a:lnTo>
                    <a:pt x="0" y="542"/>
                  </a:lnTo>
                  <a:lnTo>
                    <a:pt x="2" y="527"/>
                  </a:lnTo>
                  <a:lnTo>
                    <a:pt x="11" y="511"/>
                  </a:lnTo>
                  <a:lnTo>
                    <a:pt x="74" y="431"/>
                  </a:lnTo>
                  <a:lnTo>
                    <a:pt x="138" y="351"/>
                  </a:lnTo>
                  <a:lnTo>
                    <a:pt x="204" y="273"/>
                  </a:lnTo>
                  <a:lnTo>
                    <a:pt x="273" y="196"/>
                  </a:lnTo>
                  <a:lnTo>
                    <a:pt x="344" y="123"/>
                  </a:lnTo>
                  <a:lnTo>
                    <a:pt x="361" y="107"/>
                  </a:lnTo>
                  <a:lnTo>
                    <a:pt x="380" y="89"/>
                  </a:lnTo>
                  <a:lnTo>
                    <a:pt x="398" y="70"/>
                  </a:lnTo>
                  <a:lnTo>
                    <a:pt x="418" y="52"/>
                  </a:lnTo>
                  <a:lnTo>
                    <a:pt x="439" y="35"/>
                  </a:lnTo>
                  <a:lnTo>
                    <a:pt x="462" y="20"/>
                  </a:lnTo>
                  <a:lnTo>
                    <a:pt x="485" y="9"/>
                  </a:lnTo>
                  <a:lnTo>
                    <a:pt x="509" y="2"/>
                  </a:lnTo>
                  <a:lnTo>
                    <a:pt x="53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dirty="0"/>
            </a:p>
          </p:txBody>
        </p:sp>
      </p:grpSp>
      <p:grpSp>
        <p:nvGrpSpPr>
          <p:cNvPr id="30" name="Group 75">
            <a:extLst>
              <a:ext uri="{FF2B5EF4-FFF2-40B4-BE49-F238E27FC236}">
                <a16:creationId xmlns:a16="http://schemas.microsoft.com/office/drawing/2014/main" id="{4FD12DD2-D623-46B7-8901-97F9D72E1234}"/>
              </a:ext>
            </a:extLst>
          </p:cNvPr>
          <p:cNvGrpSpPr/>
          <p:nvPr/>
        </p:nvGrpSpPr>
        <p:grpSpPr>
          <a:xfrm>
            <a:off x="5902900" y="5584025"/>
            <a:ext cx="387439" cy="347661"/>
            <a:chOff x="8777288" y="1881188"/>
            <a:chExt cx="1773238" cy="1535113"/>
          </a:xfrm>
          <a:solidFill>
            <a:schemeClr val="bg1"/>
          </a:solidFill>
        </p:grpSpPr>
        <p:sp>
          <p:nvSpPr>
            <p:cNvPr id="31" name="Freeform 47">
              <a:extLst>
                <a:ext uri="{FF2B5EF4-FFF2-40B4-BE49-F238E27FC236}">
                  <a16:creationId xmlns:a16="http://schemas.microsoft.com/office/drawing/2014/main" id="{9F8348D7-7F49-4966-A4F1-2A70F78CA367}"/>
                </a:ext>
              </a:extLst>
            </p:cNvPr>
            <p:cNvSpPr>
              <a:spLocks/>
            </p:cNvSpPr>
            <p:nvPr/>
          </p:nvSpPr>
          <p:spPr bwMode="auto">
            <a:xfrm>
              <a:off x="8777288" y="1881188"/>
              <a:ext cx="1301750" cy="1535113"/>
            </a:xfrm>
            <a:custGeom>
              <a:avLst/>
              <a:gdLst>
                <a:gd name="T0" fmla="*/ 1636 w 2461"/>
                <a:gd name="T1" fmla="*/ 8 h 2901"/>
                <a:gd name="T2" fmla="*/ 1822 w 2461"/>
                <a:gd name="T3" fmla="*/ 56 h 2901"/>
                <a:gd name="T4" fmla="*/ 1994 w 2461"/>
                <a:gd name="T5" fmla="*/ 144 h 2901"/>
                <a:gd name="T6" fmla="*/ 2144 w 2461"/>
                <a:gd name="T7" fmla="*/ 269 h 2901"/>
                <a:gd name="T8" fmla="*/ 2266 w 2461"/>
                <a:gd name="T9" fmla="*/ 429 h 2901"/>
                <a:gd name="T10" fmla="*/ 2274 w 2461"/>
                <a:gd name="T11" fmla="*/ 439 h 2901"/>
                <a:gd name="T12" fmla="*/ 2347 w 2461"/>
                <a:gd name="T13" fmla="*/ 605 h 2901"/>
                <a:gd name="T14" fmla="*/ 2261 w 2461"/>
                <a:gd name="T15" fmla="*/ 720 h 2901"/>
                <a:gd name="T16" fmla="*/ 2156 w 2461"/>
                <a:gd name="T17" fmla="*/ 743 h 2901"/>
                <a:gd name="T18" fmla="*/ 2061 w 2461"/>
                <a:gd name="T19" fmla="*/ 805 h 2901"/>
                <a:gd name="T20" fmla="*/ 1956 w 2461"/>
                <a:gd name="T21" fmla="*/ 967 h 2901"/>
                <a:gd name="T22" fmla="*/ 1661 w 2461"/>
                <a:gd name="T23" fmla="*/ 1482 h 2901"/>
                <a:gd name="T24" fmla="*/ 1641 w 2461"/>
                <a:gd name="T25" fmla="*/ 1573 h 2901"/>
                <a:gd name="T26" fmla="*/ 1643 w 2461"/>
                <a:gd name="T27" fmla="*/ 1642 h 2901"/>
                <a:gd name="T28" fmla="*/ 1674 w 2461"/>
                <a:gd name="T29" fmla="*/ 1738 h 2901"/>
                <a:gd name="T30" fmla="*/ 2061 w 2461"/>
                <a:gd name="T31" fmla="*/ 2386 h 2901"/>
                <a:gd name="T32" fmla="*/ 2156 w 2461"/>
                <a:gd name="T33" fmla="*/ 2448 h 2901"/>
                <a:gd name="T34" fmla="*/ 2261 w 2461"/>
                <a:gd name="T35" fmla="*/ 2473 h 2901"/>
                <a:gd name="T36" fmla="*/ 2461 w 2461"/>
                <a:gd name="T37" fmla="*/ 2519 h 2901"/>
                <a:gd name="T38" fmla="*/ 2438 w 2461"/>
                <a:gd name="T39" fmla="*/ 2585 h 2901"/>
                <a:gd name="T40" fmla="*/ 2313 w 2461"/>
                <a:gd name="T41" fmla="*/ 2668 h 2901"/>
                <a:gd name="T42" fmla="*/ 1917 w 2461"/>
                <a:gd name="T43" fmla="*/ 2894 h 2901"/>
                <a:gd name="T44" fmla="*/ 1847 w 2461"/>
                <a:gd name="T45" fmla="*/ 2896 h 2901"/>
                <a:gd name="T46" fmla="*/ 1788 w 2461"/>
                <a:gd name="T47" fmla="*/ 2860 h 2901"/>
                <a:gd name="T48" fmla="*/ 1355 w 2461"/>
                <a:gd name="T49" fmla="*/ 2115 h 2901"/>
                <a:gd name="T50" fmla="*/ 1304 w 2461"/>
                <a:gd name="T51" fmla="*/ 2061 h 2901"/>
                <a:gd name="T52" fmla="*/ 1247 w 2461"/>
                <a:gd name="T53" fmla="*/ 2044 h 2901"/>
                <a:gd name="T54" fmla="*/ 1230 w 2461"/>
                <a:gd name="T55" fmla="*/ 2048 h 2901"/>
                <a:gd name="T56" fmla="*/ 1225 w 2461"/>
                <a:gd name="T57" fmla="*/ 2050 h 2901"/>
                <a:gd name="T58" fmla="*/ 1101 w 2461"/>
                <a:gd name="T59" fmla="*/ 2093 h 2901"/>
                <a:gd name="T60" fmla="*/ 912 w 2461"/>
                <a:gd name="T61" fmla="*/ 2122 h 2901"/>
                <a:gd name="T62" fmla="*/ 724 w 2461"/>
                <a:gd name="T63" fmla="*/ 2109 h 2901"/>
                <a:gd name="T64" fmla="*/ 545 w 2461"/>
                <a:gd name="T65" fmla="*/ 2057 h 2901"/>
                <a:gd name="T66" fmla="*/ 379 w 2461"/>
                <a:gd name="T67" fmla="*/ 1968 h 2901"/>
                <a:gd name="T68" fmla="*/ 235 w 2461"/>
                <a:gd name="T69" fmla="*/ 1843 h 2901"/>
                <a:gd name="T70" fmla="*/ 117 w 2461"/>
                <a:gd name="T71" fmla="*/ 1684 h 2901"/>
                <a:gd name="T72" fmla="*/ 112 w 2461"/>
                <a:gd name="T73" fmla="*/ 1675 h 2901"/>
                <a:gd name="T74" fmla="*/ 33 w 2461"/>
                <a:gd name="T75" fmla="*/ 1484 h 2901"/>
                <a:gd name="T76" fmla="*/ 1 w 2461"/>
                <a:gd name="T77" fmla="*/ 1287 h 2901"/>
                <a:gd name="T78" fmla="*/ 14 w 2461"/>
                <a:gd name="T79" fmla="*/ 1090 h 2901"/>
                <a:gd name="T80" fmla="*/ 70 w 2461"/>
                <a:gd name="T81" fmla="*/ 902 h 2901"/>
                <a:gd name="T82" fmla="*/ 161 w 2461"/>
                <a:gd name="T83" fmla="*/ 739 h 2901"/>
                <a:gd name="T84" fmla="*/ 287 w 2461"/>
                <a:gd name="T85" fmla="*/ 597 h 2901"/>
                <a:gd name="T86" fmla="*/ 392 w 2461"/>
                <a:gd name="T87" fmla="*/ 515 h 2901"/>
                <a:gd name="T88" fmla="*/ 411 w 2461"/>
                <a:gd name="T89" fmla="*/ 506 h 2901"/>
                <a:gd name="T90" fmla="*/ 457 w 2461"/>
                <a:gd name="T91" fmla="*/ 522 h 2901"/>
                <a:gd name="T92" fmla="*/ 845 w 2461"/>
                <a:gd name="T93" fmla="*/ 1186 h 2901"/>
                <a:gd name="T94" fmla="*/ 896 w 2461"/>
                <a:gd name="T95" fmla="*/ 1212 h 2901"/>
                <a:gd name="T96" fmla="*/ 953 w 2461"/>
                <a:gd name="T97" fmla="*/ 1201 h 2901"/>
                <a:gd name="T98" fmla="*/ 1454 w 2461"/>
                <a:gd name="T99" fmla="*/ 909 h 2901"/>
                <a:gd name="T100" fmla="*/ 1480 w 2461"/>
                <a:gd name="T101" fmla="*/ 858 h 2901"/>
                <a:gd name="T102" fmla="*/ 1469 w 2461"/>
                <a:gd name="T103" fmla="*/ 800 h 2901"/>
                <a:gd name="T104" fmla="*/ 1098 w 2461"/>
                <a:gd name="T105" fmla="*/ 155 h 2901"/>
                <a:gd name="T106" fmla="*/ 1101 w 2461"/>
                <a:gd name="T107" fmla="*/ 113 h 2901"/>
                <a:gd name="T108" fmla="*/ 1122 w 2461"/>
                <a:gd name="T109" fmla="*/ 92 h 2901"/>
                <a:gd name="T110" fmla="*/ 1251 w 2461"/>
                <a:gd name="T111" fmla="*/ 40 h 2901"/>
                <a:gd name="T112" fmla="*/ 1443 w 2461"/>
                <a:gd name="T113" fmla="*/ 3 h 2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461" h="2901">
                  <a:moveTo>
                    <a:pt x="1508" y="0"/>
                  </a:moveTo>
                  <a:lnTo>
                    <a:pt x="1572" y="2"/>
                  </a:lnTo>
                  <a:lnTo>
                    <a:pt x="1636" y="8"/>
                  </a:lnTo>
                  <a:lnTo>
                    <a:pt x="1699" y="20"/>
                  </a:lnTo>
                  <a:lnTo>
                    <a:pt x="1762" y="36"/>
                  </a:lnTo>
                  <a:lnTo>
                    <a:pt x="1822" y="56"/>
                  </a:lnTo>
                  <a:lnTo>
                    <a:pt x="1881" y="81"/>
                  </a:lnTo>
                  <a:lnTo>
                    <a:pt x="1939" y="110"/>
                  </a:lnTo>
                  <a:lnTo>
                    <a:pt x="1994" y="144"/>
                  </a:lnTo>
                  <a:lnTo>
                    <a:pt x="2047" y="181"/>
                  </a:lnTo>
                  <a:lnTo>
                    <a:pt x="2097" y="223"/>
                  </a:lnTo>
                  <a:lnTo>
                    <a:pt x="2144" y="269"/>
                  </a:lnTo>
                  <a:lnTo>
                    <a:pt x="2189" y="319"/>
                  </a:lnTo>
                  <a:lnTo>
                    <a:pt x="2230" y="372"/>
                  </a:lnTo>
                  <a:lnTo>
                    <a:pt x="2266" y="429"/>
                  </a:lnTo>
                  <a:lnTo>
                    <a:pt x="2268" y="433"/>
                  </a:lnTo>
                  <a:lnTo>
                    <a:pt x="2272" y="436"/>
                  </a:lnTo>
                  <a:lnTo>
                    <a:pt x="2274" y="439"/>
                  </a:lnTo>
                  <a:lnTo>
                    <a:pt x="2302" y="493"/>
                  </a:lnTo>
                  <a:lnTo>
                    <a:pt x="2327" y="549"/>
                  </a:lnTo>
                  <a:lnTo>
                    <a:pt x="2347" y="605"/>
                  </a:lnTo>
                  <a:lnTo>
                    <a:pt x="2363" y="661"/>
                  </a:lnTo>
                  <a:lnTo>
                    <a:pt x="2376" y="720"/>
                  </a:lnTo>
                  <a:lnTo>
                    <a:pt x="2261" y="720"/>
                  </a:lnTo>
                  <a:lnTo>
                    <a:pt x="2227" y="722"/>
                  </a:lnTo>
                  <a:lnTo>
                    <a:pt x="2191" y="731"/>
                  </a:lnTo>
                  <a:lnTo>
                    <a:pt x="2156" y="743"/>
                  </a:lnTo>
                  <a:lnTo>
                    <a:pt x="2122" y="760"/>
                  </a:lnTo>
                  <a:lnTo>
                    <a:pt x="2090" y="782"/>
                  </a:lnTo>
                  <a:lnTo>
                    <a:pt x="2061" y="805"/>
                  </a:lnTo>
                  <a:lnTo>
                    <a:pt x="2037" y="832"/>
                  </a:lnTo>
                  <a:lnTo>
                    <a:pt x="2018" y="860"/>
                  </a:lnTo>
                  <a:lnTo>
                    <a:pt x="1956" y="967"/>
                  </a:lnTo>
                  <a:lnTo>
                    <a:pt x="1878" y="1102"/>
                  </a:lnTo>
                  <a:lnTo>
                    <a:pt x="1674" y="1456"/>
                  </a:lnTo>
                  <a:lnTo>
                    <a:pt x="1661" y="1482"/>
                  </a:lnTo>
                  <a:lnTo>
                    <a:pt x="1651" y="1511"/>
                  </a:lnTo>
                  <a:lnTo>
                    <a:pt x="1644" y="1541"/>
                  </a:lnTo>
                  <a:lnTo>
                    <a:pt x="1641" y="1573"/>
                  </a:lnTo>
                  <a:lnTo>
                    <a:pt x="1640" y="1605"/>
                  </a:lnTo>
                  <a:lnTo>
                    <a:pt x="1640" y="1606"/>
                  </a:lnTo>
                  <a:lnTo>
                    <a:pt x="1643" y="1642"/>
                  </a:lnTo>
                  <a:lnTo>
                    <a:pt x="1649" y="1677"/>
                  </a:lnTo>
                  <a:lnTo>
                    <a:pt x="1660" y="1709"/>
                  </a:lnTo>
                  <a:lnTo>
                    <a:pt x="1674" y="1738"/>
                  </a:lnTo>
                  <a:lnTo>
                    <a:pt x="2018" y="2332"/>
                  </a:lnTo>
                  <a:lnTo>
                    <a:pt x="2037" y="2360"/>
                  </a:lnTo>
                  <a:lnTo>
                    <a:pt x="2061" y="2386"/>
                  </a:lnTo>
                  <a:lnTo>
                    <a:pt x="2090" y="2411"/>
                  </a:lnTo>
                  <a:lnTo>
                    <a:pt x="2122" y="2431"/>
                  </a:lnTo>
                  <a:lnTo>
                    <a:pt x="2156" y="2448"/>
                  </a:lnTo>
                  <a:lnTo>
                    <a:pt x="2191" y="2462"/>
                  </a:lnTo>
                  <a:lnTo>
                    <a:pt x="2227" y="2470"/>
                  </a:lnTo>
                  <a:lnTo>
                    <a:pt x="2261" y="2473"/>
                  </a:lnTo>
                  <a:lnTo>
                    <a:pt x="2454" y="2473"/>
                  </a:lnTo>
                  <a:lnTo>
                    <a:pt x="2460" y="2495"/>
                  </a:lnTo>
                  <a:lnTo>
                    <a:pt x="2461" y="2519"/>
                  </a:lnTo>
                  <a:lnTo>
                    <a:pt x="2457" y="2542"/>
                  </a:lnTo>
                  <a:lnTo>
                    <a:pt x="2450" y="2565"/>
                  </a:lnTo>
                  <a:lnTo>
                    <a:pt x="2438" y="2585"/>
                  </a:lnTo>
                  <a:lnTo>
                    <a:pt x="2421" y="2603"/>
                  </a:lnTo>
                  <a:lnTo>
                    <a:pt x="2402" y="2617"/>
                  </a:lnTo>
                  <a:lnTo>
                    <a:pt x="2313" y="2668"/>
                  </a:lnTo>
                  <a:lnTo>
                    <a:pt x="1989" y="2856"/>
                  </a:lnTo>
                  <a:lnTo>
                    <a:pt x="1939" y="2884"/>
                  </a:lnTo>
                  <a:lnTo>
                    <a:pt x="1917" y="2894"/>
                  </a:lnTo>
                  <a:lnTo>
                    <a:pt x="1894" y="2899"/>
                  </a:lnTo>
                  <a:lnTo>
                    <a:pt x="1871" y="2901"/>
                  </a:lnTo>
                  <a:lnTo>
                    <a:pt x="1847" y="2896"/>
                  </a:lnTo>
                  <a:lnTo>
                    <a:pt x="1826" y="2888"/>
                  </a:lnTo>
                  <a:lnTo>
                    <a:pt x="1805" y="2876"/>
                  </a:lnTo>
                  <a:lnTo>
                    <a:pt x="1788" y="2860"/>
                  </a:lnTo>
                  <a:lnTo>
                    <a:pt x="1774" y="2839"/>
                  </a:lnTo>
                  <a:lnTo>
                    <a:pt x="1768" y="2829"/>
                  </a:lnTo>
                  <a:lnTo>
                    <a:pt x="1355" y="2115"/>
                  </a:lnTo>
                  <a:lnTo>
                    <a:pt x="1340" y="2092"/>
                  </a:lnTo>
                  <a:lnTo>
                    <a:pt x="1323" y="2074"/>
                  </a:lnTo>
                  <a:lnTo>
                    <a:pt x="1304" y="2061"/>
                  </a:lnTo>
                  <a:lnTo>
                    <a:pt x="1284" y="2050"/>
                  </a:lnTo>
                  <a:lnTo>
                    <a:pt x="1264" y="2045"/>
                  </a:lnTo>
                  <a:lnTo>
                    <a:pt x="1247" y="2044"/>
                  </a:lnTo>
                  <a:lnTo>
                    <a:pt x="1231" y="2048"/>
                  </a:lnTo>
                  <a:lnTo>
                    <a:pt x="1230" y="2048"/>
                  </a:lnTo>
                  <a:lnTo>
                    <a:pt x="1230" y="2048"/>
                  </a:lnTo>
                  <a:lnTo>
                    <a:pt x="1229" y="2049"/>
                  </a:lnTo>
                  <a:lnTo>
                    <a:pt x="1227" y="2049"/>
                  </a:lnTo>
                  <a:lnTo>
                    <a:pt x="1225" y="2050"/>
                  </a:lnTo>
                  <a:lnTo>
                    <a:pt x="1223" y="2051"/>
                  </a:lnTo>
                  <a:lnTo>
                    <a:pt x="1162" y="2075"/>
                  </a:lnTo>
                  <a:lnTo>
                    <a:pt x="1101" y="2093"/>
                  </a:lnTo>
                  <a:lnTo>
                    <a:pt x="1037" y="2108"/>
                  </a:lnTo>
                  <a:lnTo>
                    <a:pt x="975" y="2117"/>
                  </a:lnTo>
                  <a:lnTo>
                    <a:pt x="912" y="2122"/>
                  </a:lnTo>
                  <a:lnTo>
                    <a:pt x="849" y="2122"/>
                  </a:lnTo>
                  <a:lnTo>
                    <a:pt x="786" y="2118"/>
                  </a:lnTo>
                  <a:lnTo>
                    <a:pt x="724" y="2109"/>
                  </a:lnTo>
                  <a:lnTo>
                    <a:pt x="664" y="2095"/>
                  </a:lnTo>
                  <a:lnTo>
                    <a:pt x="604" y="2078"/>
                  </a:lnTo>
                  <a:lnTo>
                    <a:pt x="545" y="2057"/>
                  </a:lnTo>
                  <a:lnTo>
                    <a:pt x="488" y="2031"/>
                  </a:lnTo>
                  <a:lnTo>
                    <a:pt x="432" y="2001"/>
                  </a:lnTo>
                  <a:lnTo>
                    <a:pt x="379" y="1968"/>
                  </a:lnTo>
                  <a:lnTo>
                    <a:pt x="328" y="1930"/>
                  </a:lnTo>
                  <a:lnTo>
                    <a:pt x="281" y="1888"/>
                  </a:lnTo>
                  <a:lnTo>
                    <a:pt x="235" y="1843"/>
                  </a:lnTo>
                  <a:lnTo>
                    <a:pt x="193" y="1793"/>
                  </a:lnTo>
                  <a:lnTo>
                    <a:pt x="153" y="1740"/>
                  </a:lnTo>
                  <a:lnTo>
                    <a:pt x="117" y="1684"/>
                  </a:lnTo>
                  <a:lnTo>
                    <a:pt x="115" y="1681"/>
                  </a:lnTo>
                  <a:lnTo>
                    <a:pt x="113" y="1678"/>
                  </a:lnTo>
                  <a:lnTo>
                    <a:pt x="112" y="1675"/>
                  </a:lnTo>
                  <a:lnTo>
                    <a:pt x="81" y="1613"/>
                  </a:lnTo>
                  <a:lnTo>
                    <a:pt x="54" y="1548"/>
                  </a:lnTo>
                  <a:lnTo>
                    <a:pt x="33" y="1484"/>
                  </a:lnTo>
                  <a:lnTo>
                    <a:pt x="17" y="1419"/>
                  </a:lnTo>
                  <a:lnTo>
                    <a:pt x="6" y="1352"/>
                  </a:lnTo>
                  <a:lnTo>
                    <a:pt x="1" y="1287"/>
                  </a:lnTo>
                  <a:lnTo>
                    <a:pt x="0" y="1221"/>
                  </a:lnTo>
                  <a:lnTo>
                    <a:pt x="5" y="1155"/>
                  </a:lnTo>
                  <a:lnTo>
                    <a:pt x="14" y="1090"/>
                  </a:lnTo>
                  <a:lnTo>
                    <a:pt x="29" y="1026"/>
                  </a:lnTo>
                  <a:lnTo>
                    <a:pt x="47" y="964"/>
                  </a:lnTo>
                  <a:lnTo>
                    <a:pt x="70" y="902"/>
                  </a:lnTo>
                  <a:lnTo>
                    <a:pt x="97" y="846"/>
                  </a:lnTo>
                  <a:lnTo>
                    <a:pt x="128" y="791"/>
                  </a:lnTo>
                  <a:lnTo>
                    <a:pt x="161" y="739"/>
                  </a:lnTo>
                  <a:lnTo>
                    <a:pt x="199" y="689"/>
                  </a:lnTo>
                  <a:lnTo>
                    <a:pt x="242" y="642"/>
                  </a:lnTo>
                  <a:lnTo>
                    <a:pt x="287" y="597"/>
                  </a:lnTo>
                  <a:lnTo>
                    <a:pt x="337" y="555"/>
                  </a:lnTo>
                  <a:lnTo>
                    <a:pt x="390" y="517"/>
                  </a:lnTo>
                  <a:lnTo>
                    <a:pt x="392" y="515"/>
                  </a:lnTo>
                  <a:lnTo>
                    <a:pt x="394" y="514"/>
                  </a:lnTo>
                  <a:lnTo>
                    <a:pt x="396" y="512"/>
                  </a:lnTo>
                  <a:lnTo>
                    <a:pt x="411" y="506"/>
                  </a:lnTo>
                  <a:lnTo>
                    <a:pt x="427" y="505"/>
                  </a:lnTo>
                  <a:lnTo>
                    <a:pt x="443" y="511"/>
                  </a:lnTo>
                  <a:lnTo>
                    <a:pt x="457" y="522"/>
                  </a:lnTo>
                  <a:lnTo>
                    <a:pt x="469" y="538"/>
                  </a:lnTo>
                  <a:lnTo>
                    <a:pt x="833" y="1170"/>
                  </a:lnTo>
                  <a:lnTo>
                    <a:pt x="845" y="1186"/>
                  </a:lnTo>
                  <a:lnTo>
                    <a:pt x="860" y="1198"/>
                  </a:lnTo>
                  <a:lnTo>
                    <a:pt x="877" y="1206"/>
                  </a:lnTo>
                  <a:lnTo>
                    <a:pt x="896" y="1212"/>
                  </a:lnTo>
                  <a:lnTo>
                    <a:pt x="915" y="1213"/>
                  </a:lnTo>
                  <a:lnTo>
                    <a:pt x="934" y="1210"/>
                  </a:lnTo>
                  <a:lnTo>
                    <a:pt x="953" y="1201"/>
                  </a:lnTo>
                  <a:lnTo>
                    <a:pt x="1060" y="1139"/>
                  </a:lnTo>
                  <a:lnTo>
                    <a:pt x="1437" y="922"/>
                  </a:lnTo>
                  <a:lnTo>
                    <a:pt x="1454" y="909"/>
                  </a:lnTo>
                  <a:lnTo>
                    <a:pt x="1466" y="895"/>
                  </a:lnTo>
                  <a:lnTo>
                    <a:pt x="1475" y="878"/>
                  </a:lnTo>
                  <a:lnTo>
                    <a:pt x="1480" y="858"/>
                  </a:lnTo>
                  <a:lnTo>
                    <a:pt x="1481" y="839"/>
                  </a:lnTo>
                  <a:lnTo>
                    <a:pt x="1477" y="820"/>
                  </a:lnTo>
                  <a:lnTo>
                    <a:pt x="1469" y="800"/>
                  </a:lnTo>
                  <a:lnTo>
                    <a:pt x="1230" y="389"/>
                  </a:lnTo>
                  <a:lnTo>
                    <a:pt x="1105" y="172"/>
                  </a:lnTo>
                  <a:lnTo>
                    <a:pt x="1098" y="155"/>
                  </a:lnTo>
                  <a:lnTo>
                    <a:pt x="1094" y="140"/>
                  </a:lnTo>
                  <a:lnTo>
                    <a:pt x="1095" y="126"/>
                  </a:lnTo>
                  <a:lnTo>
                    <a:pt x="1101" y="113"/>
                  </a:lnTo>
                  <a:lnTo>
                    <a:pt x="1108" y="103"/>
                  </a:lnTo>
                  <a:lnTo>
                    <a:pt x="1119" y="94"/>
                  </a:lnTo>
                  <a:lnTo>
                    <a:pt x="1122" y="92"/>
                  </a:lnTo>
                  <a:lnTo>
                    <a:pt x="1125" y="91"/>
                  </a:lnTo>
                  <a:lnTo>
                    <a:pt x="1187" y="63"/>
                  </a:lnTo>
                  <a:lnTo>
                    <a:pt x="1251" y="40"/>
                  </a:lnTo>
                  <a:lnTo>
                    <a:pt x="1314" y="23"/>
                  </a:lnTo>
                  <a:lnTo>
                    <a:pt x="1378" y="10"/>
                  </a:lnTo>
                  <a:lnTo>
                    <a:pt x="1443" y="3"/>
                  </a:lnTo>
                  <a:lnTo>
                    <a:pt x="150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dirty="0"/>
            </a:p>
          </p:txBody>
        </p:sp>
        <p:sp>
          <p:nvSpPr>
            <p:cNvPr id="32" name="Freeform 48">
              <a:extLst>
                <a:ext uri="{FF2B5EF4-FFF2-40B4-BE49-F238E27FC236}">
                  <a16:creationId xmlns:a16="http://schemas.microsoft.com/office/drawing/2014/main" id="{A897870F-B79D-49DA-AF99-9AAFFB63A6C2}"/>
                </a:ext>
              </a:extLst>
            </p:cNvPr>
            <p:cNvSpPr>
              <a:spLocks noEditPoints="1"/>
            </p:cNvSpPr>
            <p:nvPr/>
          </p:nvSpPr>
          <p:spPr bwMode="auto">
            <a:xfrm>
              <a:off x="9759951" y="2360613"/>
              <a:ext cx="790575" cy="730250"/>
            </a:xfrm>
            <a:custGeom>
              <a:avLst/>
              <a:gdLst>
                <a:gd name="T0" fmla="*/ 683 w 1495"/>
                <a:gd name="T1" fmla="*/ 363 h 1378"/>
                <a:gd name="T2" fmla="*/ 614 w 1495"/>
                <a:gd name="T3" fmla="*/ 384 h 1378"/>
                <a:gd name="T4" fmla="*/ 549 w 1495"/>
                <a:gd name="T5" fmla="*/ 422 h 1378"/>
                <a:gd name="T6" fmla="*/ 497 w 1495"/>
                <a:gd name="T7" fmla="*/ 471 h 1378"/>
                <a:gd name="T8" fmla="*/ 448 w 1495"/>
                <a:gd name="T9" fmla="*/ 550 h 1378"/>
                <a:gd name="T10" fmla="*/ 425 w 1495"/>
                <a:gd name="T11" fmla="*/ 610 h 1378"/>
                <a:gd name="T12" fmla="*/ 416 w 1495"/>
                <a:gd name="T13" fmla="*/ 677 h 1378"/>
                <a:gd name="T14" fmla="*/ 421 w 1495"/>
                <a:gd name="T15" fmla="*/ 745 h 1378"/>
                <a:gd name="T16" fmla="*/ 436 w 1495"/>
                <a:gd name="T17" fmla="*/ 803 h 1378"/>
                <a:gd name="T18" fmla="*/ 479 w 1495"/>
                <a:gd name="T19" fmla="*/ 880 h 1378"/>
                <a:gd name="T20" fmla="*/ 524 w 1495"/>
                <a:gd name="T21" fmla="*/ 936 h 1378"/>
                <a:gd name="T22" fmla="*/ 586 w 1495"/>
                <a:gd name="T23" fmla="*/ 981 h 1378"/>
                <a:gd name="T24" fmla="*/ 656 w 1495"/>
                <a:gd name="T25" fmla="*/ 1010 h 1378"/>
                <a:gd name="T26" fmla="*/ 704 w 1495"/>
                <a:gd name="T27" fmla="*/ 1018 h 1378"/>
                <a:gd name="T28" fmla="*/ 778 w 1495"/>
                <a:gd name="T29" fmla="*/ 1019 h 1378"/>
                <a:gd name="T30" fmla="*/ 846 w 1495"/>
                <a:gd name="T31" fmla="*/ 1008 h 1378"/>
                <a:gd name="T32" fmla="*/ 914 w 1495"/>
                <a:gd name="T33" fmla="*/ 978 h 1378"/>
                <a:gd name="T34" fmla="*/ 975 w 1495"/>
                <a:gd name="T35" fmla="*/ 934 h 1378"/>
                <a:gd name="T36" fmla="*/ 1017 w 1495"/>
                <a:gd name="T37" fmla="*/ 880 h 1378"/>
                <a:gd name="T38" fmla="*/ 1048 w 1495"/>
                <a:gd name="T39" fmla="*/ 827 h 1378"/>
                <a:gd name="T40" fmla="*/ 1070 w 1495"/>
                <a:gd name="T41" fmla="*/ 771 h 1378"/>
                <a:gd name="T42" fmla="*/ 1081 w 1495"/>
                <a:gd name="T43" fmla="*/ 707 h 1378"/>
                <a:gd name="T44" fmla="*/ 1077 w 1495"/>
                <a:gd name="T45" fmla="*/ 640 h 1378"/>
                <a:gd name="T46" fmla="*/ 1060 w 1495"/>
                <a:gd name="T47" fmla="*/ 578 h 1378"/>
                <a:gd name="T48" fmla="*/ 1017 w 1495"/>
                <a:gd name="T49" fmla="*/ 498 h 1378"/>
                <a:gd name="T50" fmla="*/ 975 w 1495"/>
                <a:gd name="T51" fmla="*/ 444 h 1378"/>
                <a:gd name="T52" fmla="*/ 914 w 1495"/>
                <a:gd name="T53" fmla="*/ 400 h 1378"/>
                <a:gd name="T54" fmla="*/ 846 w 1495"/>
                <a:gd name="T55" fmla="*/ 371 h 1378"/>
                <a:gd name="T56" fmla="*/ 778 w 1495"/>
                <a:gd name="T57" fmla="*/ 361 h 1378"/>
                <a:gd name="T58" fmla="*/ 510 w 1495"/>
                <a:gd name="T59" fmla="*/ 0 h 1378"/>
                <a:gd name="T60" fmla="*/ 1019 w 1495"/>
                <a:gd name="T61" fmla="*/ 2 h 1378"/>
                <a:gd name="T62" fmla="*/ 1089 w 1495"/>
                <a:gd name="T63" fmla="*/ 24 h 1378"/>
                <a:gd name="T64" fmla="*/ 1153 w 1495"/>
                <a:gd name="T65" fmla="*/ 62 h 1378"/>
                <a:gd name="T66" fmla="*/ 1206 w 1495"/>
                <a:gd name="T67" fmla="*/ 111 h 1378"/>
                <a:gd name="T68" fmla="*/ 1463 w 1495"/>
                <a:gd name="T69" fmla="*/ 550 h 1378"/>
                <a:gd name="T70" fmla="*/ 1486 w 1495"/>
                <a:gd name="T71" fmla="*/ 608 h 1378"/>
                <a:gd name="T72" fmla="*/ 1495 w 1495"/>
                <a:gd name="T73" fmla="*/ 673 h 1378"/>
                <a:gd name="T74" fmla="*/ 1492 w 1495"/>
                <a:gd name="T75" fmla="*/ 739 h 1378"/>
                <a:gd name="T76" fmla="*/ 1475 w 1495"/>
                <a:gd name="T77" fmla="*/ 801 h 1378"/>
                <a:gd name="T78" fmla="*/ 1225 w 1495"/>
                <a:gd name="T79" fmla="*/ 1239 h 1378"/>
                <a:gd name="T80" fmla="*/ 1182 w 1495"/>
                <a:gd name="T81" fmla="*/ 1293 h 1378"/>
                <a:gd name="T82" fmla="*/ 1122 w 1495"/>
                <a:gd name="T83" fmla="*/ 1337 h 1378"/>
                <a:gd name="T84" fmla="*/ 1054 w 1495"/>
                <a:gd name="T85" fmla="*/ 1367 h 1378"/>
                <a:gd name="T86" fmla="*/ 986 w 1495"/>
                <a:gd name="T87" fmla="*/ 1378 h 1378"/>
                <a:gd name="T88" fmla="*/ 506 w 1495"/>
                <a:gd name="T89" fmla="*/ 1378 h 1378"/>
                <a:gd name="T90" fmla="*/ 500 w 1495"/>
                <a:gd name="T91" fmla="*/ 1377 h 1378"/>
                <a:gd name="T92" fmla="*/ 495 w 1495"/>
                <a:gd name="T93" fmla="*/ 1377 h 1378"/>
                <a:gd name="T94" fmla="*/ 460 w 1495"/>
                <a:gd name="T95" fmla="*/ 1371 h 1378"/>
                <a:gd name="T96" fmla="*/ 396 w 1495"/>
                <a:gd name="T97" fmla="*/ 1349 h 1378"/>
                <a:gd name="T98" fmla="*/ 336 w 1495"/>
                <a:gd name="T99" fmla="*/ 1312 h 1378"/>
                <a:gd name="T100" fmla="*/ 288 w 1495"/>
                <a:gd name="T101" fmla="*/ 1265 h 1378"/>
                <a:gd name="T102" fmla="*/ 79 w 1495"/>
                <a:gd name="T103" fmla="*/ 910 h 1378"/>
                <a:gd name="T104" fmla="*/ 20 w 1495"/>
                <a:gd name="T105" fmla="*/ 801 h 1378"/>
                <a:gd name="T106" fmla="*/ 3 w 1495"/>
                <a:gd name="T107" fmla="*/ 739 h 1378"/>
                <a:gd name="T108" fmla="*/ 0 w 1495"/>
                <a:gd name="T109" fmla="*/ 673 h 1378"/>
                <a:gd name="T110" fmla="*/ 10 w 1495"/>
                <a:gd name="T111" fmla="*/ 608 h 1378"/>
                <a:gd name="T112" fmla="*/ 32 w 1495"/>
                <a:gd name="T113" fmla="*/ 550 h 1378"/>
                <a:gd name="T114" fmla="*/ 270 w 1495"/>
                <a:gd name="T115" fmla="*/ 139 h 1378"/>
                <a:gd name="T116" fmla="*/ 314 w 1495"/>
                <a:gd name="T117" fmla="*/ 85 h 1378"/>
                <a:gd name="T118" fmla="*/ 374 w 1495"/>
                <a:gd name="T119" fmla="*/ 41 h 1378"/>
                <a:gd name="T120" fmla="*/ 442 w 1495"/>
                <a:gd name="T121" fmla="*/ 11 h 1378"/>
                <a:gd name="T122" fmla="*/ 510 w 1495"/>
                <a:gd name="T123" fmla="*/ 0 h 13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95" h="1378">
                  <a:moveTo>
                    <a:pt x="717" y="361"/>
                  </a:moveTo>
                  <a:lnTo>
                    <a:pt x="683" y="363"/>
                  </a:lnTo>
                  <a:lnTo>
                    <a:pt x="649" y="371"/>
                  </a:lnTo>
                  <a:lnTo>
                    <a:pt x="614" y="384"/>
                  </a:lnTo>
                  <a:lnTo>
                    <a:pt x="581" y="401"/>
                  </a:lnTo>
                  <a:lnTo>
                    <a:pt x="549" y="422"/>
                  </a:lnTo>
                  <a:lnTo>
                    <a:pt x="522" y="445"/>
                  </a:lnTo>
                  <a:lnTo>
                    <a:pt x="497" y="471"/>
                  </a:lnTo>
                  <a:lnTo>
                    <a:pt x="479" y="498"/>
                  </a:lnTo>
                  <a:lnTo>
                    <a:pt x="448" y="550"/>
                  </a:lnTo>
                  <a:lnTo>
                    <a:pt x="435" y="579"/>
                  </a:lnTo>
                  <a:lnTo>
                    <a:pt x="425" y="610"/>
                  </a:lnTo>
                  <a:lnTo>
                    <a:pt x="418" y="643"/>
                  </a:lnTo>
                  <a:lnTo>
                    <a:pt x="416" y="677"/>
                  </a:lnTo>
                  <a:lnTo>
                    <a:pt x="416" y="712"/>
                  </a:lnTo>
                  <a:lnTo>
                    <a:pt x="421" y="745"/>
                  </a:lnTo>
                  <a:lnTo>
                    <a:pt x="427" y="775"/>
                  </a:lnTo>
                  <a:lnTo>
                    <a:pt x="436" y="803"/>
                  </a:lnTo>
                  <a:lnTo>
                    <a:pt x="448" y="827"/>
                  </a:lnTo>
                  <a:lnTo>
                    <a:pt x="479" y="880"/>
                  </a:lnTo>
                  <a:lnTo>
                    <a:pt x="498" y="910"/>
                  </a:lnTo>
                  <a:lnTo>
                    <a:pt x="524" y="936"/>
                  </a:lnTo>
                  <a:lnTo>
                    <a:pt x="553" y="960"/>
                  </a:lnTo>
                  <a:lnTo>
                    <a:pt x="586" y="981"/>
                  </a:lnTo>
                  <a:lnTo>
                    <a:pt x="621" y="997"/>
                  </a:lnTo>
                  <a:lnTo>
                    <a:pt x="656" y="1010"/>
                  </a:lnTo>
                  <a:lnTo>
                    <a:pt x="692" y="1017"/>
                  </a:lnTo>
                  <a:lnTo>
                    <a:pt x="704" y="1018"/>
                  </a:lnTo>
                  <a:lnTo>
                    <a:pt x="717" y="1019"/>
                  </a:lnTo>
                  <a:lnTo>
                    <a:pt x="778" y="1019"/>
                  </a:lnTo>
                  <a:lnTo>
                    <a:pt x="811" y="1016"/>
                  </a:lnTo>
                  <a:lnTo>
                    <a:pt x="846" y="1008"/>
                  </a:lnTo>
                  <a:lnTo>
                    <a:pt x="881" y="994"/>
                  </a:lnTo>
                  <a:lnTo>
                    <a:pt x="914" y="978"/>
                  </a:lnTo>
                  <a:lnTo>
                    <a:pt x="946" y="958"/>
                  </a:lnTo>
                  <a:lnTo>
                    <a:pt x="975" y="934"/>
                  </a:lnTo>
                  <a:lnTo>
                    <a:pt x="998" y="908"/>
                  </a:lnTo>
                  <a:lnTo>
                    <a:pt x="1017" y="880"/>
                  </a:lnTo>
                  <a:lnTo>
                    <a:pt x="1033" y="853"/>
                  </a:lnTo>
                  <a:lnTo>
                    <a:pt x="1048" y="827"/>
                  </a:lnTo>
                  <a:lnTo>
                    <a:pt x="1060" y="801"/>
                  </a:lnTo>
                  <a:lnTo>
                    <a:pt x="1070" y="771"/>
                  </a:lnTo>
                  <a:lnTo>
                    <a:pt x="1077" y="739"/>
                  </a:lnTo>
                  <a:lnTo>
                    <a:pt x="1081" y="707"/>
                  </a:lnTo>
                  <a:lnTo>
                    <a:pt x="1081" y="673"/>
                  </a:lnTo>
                  <a:lnTo>
                    <a:pt x="1077" y="640"/>
                  </a:lnTo>
                  <a:lnTo>
                    <a:pt x="1070" y="608"/>
                  </a:lnTo>
                  <a:lnTo>
                    <a:pt x="1060" y="578"/>
                  </a:lnTo>
                  <a:lnTo>
                    <a:pt x="1048" y="550"/>
                  </a:lnTo>
                  <a:lnTo>
                    <a:pt x="1017" y="498"/>
                  </a:lnTo>
                  <a:lnTo>
                    <a:pt x="998" y="471"/>
                  </a:lnTo>
                  <a:lnTo>
                    <a:pt x="975" y="444"/>
                  </a:lnTo>
                  <a:lnTo>
                    <a:pt x="946" y="421"/>
                  </a:lnTo>
                  <a:lnTo>
                    <a:pt x="914" y="400"/>
                  </a:lnTo>
                  <a:lnTo>
                    <a:pt x="881" y="384"/>
                  </a:lnTo>
                  <a:lnTo>
                    <a:pt x="846" y="371"/>
                  </a:lnTo>
                  <a:lnTo>
                    <a:pt x="811" y="363"/>
                  </a:lnTo>
                  <a:lnTo>
                    <a:pt x="778" y="361"/>
                  </a:lnTo>
                  <a:lnTo>
                    <a:pt x="717" y="361"/>
                  </a:lnTo>
                  <a:close/>
                  <a:moveTo>
                    <a:pt x="510" y="0"/>
                  </a:moveTo>
                  <a:lnTo>
                    <a:pt x="986" y="0"/>
                  </a:lnTo>
                  <a:lnTo>
                    <a:pt x="1019" y="2"/>
                  </a:lnTo>
                  <a:lnTo>
                    <a:pt x="1054" y="11"/>
                  </a:lnTo>
                  <a:lnTo>
                    <a:pt x="1089" y="24"/>
                  </a:lnTo>
                  <a:lnTo>
                    <a:pt x="1122" y="41"/>
                  </a:lnTo>
                  <a:lnTo>
                    <a:pt x="1153" y="62"/>
                  </a:lnTo>
                  <a:lnTo>
                    <a:pt x="1182" y="85"/>
                  </a:lnTo>
                  <a:lnTo>
                    <a:pt x="1206" y="111"/>
                  </a:lnTo>
                  <a:lnTo>
                    <a:pt x="1225" y="139"/>
                  </a:lnTo>
                  <a:lnTo>
                    <a:pt x="1463" y="550"/>
                  </a:lnTo>
                  <a:lnTo>
                    <a:pt x="1475" y="578"/>
                  </a:lnTo>
                  <a:lnTo>
                    <a:pt x="1486" y="608"/>
                  </a:lnTo>
                  <a:lnTo>
                    <a:pt x="1492" y="640"/>
                  </a:lnTo>
                  <a:lnTo>
                    <a:pt x="1495" y="673"/>
                  </a:lnTo>
                  <a:lnTo>
                    <a:pt x="1495" y="707"/>
                  </a:lnTo>
                  <a:lnTo>
                    <a:pt x="1492" y="739"/>
                  </a:lnTo>
                  <a:lnTo>
                    <a:pt x="1486" y="771"/>
                  </a:lnTo>
                  <a:lnTo>
                    <a:pt x="1475" y="801"/>
                  </a:lnTo>
                  <a:lnTo>
                    <a:pt x="1463" y="827"/>
                  </a:lnTo>
                  <a:lnTo>
                    <a:pt x="1225" y="1239"/>
                  </a:lnTo>
                  <a:lnTo>
                    <a:pt x="1206" y="1267"/>
                  </a:lnTo>
                  <a:lnTo>
                    <a:pt x="1182" y="1293"/>
                  </a:lnTo>
                  <a:lnTo>
                    <a:pt x="1153" y="1317"/>
                  </a:lnTo>
                  <a:lnTo>
                    <a:pt x="1122" y="1337"/>
                  </a:lnTo>
                  <a:lnTo>
                    <a:pt x="1089" y="1354"/>
                  </a:lnTo>
                  <a:lnTo>
                    <a:pt x="1054" y="1367"/>
                  </a:lnTo>
                  <a:lnTo>
                    <a:pt x="1019" y="1375"/>
                  </a:lnTo>
                  <a:lnTo>
                    <a:pt x="986" y="1378"/>
                  </a:lnTo>
                  <a:lnTo>
                    <a:pt x="510" y="1378"/>
                  </a:lnTo>
                  <a:lnTo>
                    <a:pt x="506" y="1378"/>
                  </a:lnTo>
                  <a:lnTo>
                    <a:pt x="503" y="1377"/>
                  </a:lnTo>
                  <a:lnTo>
                    <a:pt x="500" y="1377"/>
                  </a:lnTo>
                  <a:lnTo>
                    <a:pt x="497" y="1377"/>
                  </a:lnTo>
                  <a:lnTo>
                    <a:pt x="495" y="1377"/>
                  </a:lnTo>
                  <a:lnTo>
                    <a:pt x="492" y="1376"/>
                  </a:lnTo>
                  <a:lnTo>
                    <a:pt x="460" y="1371"/>
                  </a:lnTo>
                  <a:lnTo>
                    <a:pt x="428" y="1362"/>
                  </a:lnTo>
                  <a:lnTo>
                    <a:pt x="396" y="1349"/>
                  </a:lnTo>
                  <a:lnTo>
                    <a:pt x="366" y="1332"/>
                  </a:lnTo>
                  <a:lnTo>
                    <a:pt x="336" y="1312"/>
                  </a:lnTo>
                  <a:lnTo>
                    <a:pt x="310" y="1289"/>
                  </a:lnTo>
                  <a:lnTo>
                    <a:pt x="288" y="1265"/>
                  </a:lnTo>
                  <a:lnTo>
                    <a:pt x="270" y="1239"/>
                  </a:lnTo>
                  <a:lnTo>
                    <a:pt x="79" y="910"/>
                  </a:lnTo>
                  <a:lnTo>
                    <a:pt x="32" y="827"/>
                  </a:lnTo>
                  <a:lnTo>
                    <a:pt x="20" y="801"/>
                  </a:lnTo>
                  <a:lnTo>
                    <a:pt x="10" y="771"/>
                  </a:lnTo>
                  <a:lnTo>
                    <a:pt x="3" y="739"/>
                  </a:lnTo>
                  <a:lnTo>
                    <a:pt x="0" y="707"/>
                  </a:lnTo>
                  <a:lnTo>
                    <a:pt x="0" y="673"/>
                  </a:lnTo>
                  <a:lnTo>
                    <a:pt x="3" y="640"/>
                  </a:lnTo>
                  <a:lnTo>
                    <a:pt x="10" y="608"/>
                  </a:lnTo>
                  <a:lnTo>
                    <a:pt x="20" y="578"/>
                  </a:lnTo>
                  <a:lnTo>
                    <a:pt x="32" y="550"/>
                  </a:lnTo>
                  <a:lnTo>
                    <a:pt x="129" y="383"/>
                  </a:lnTo>
                  <a:lnTo>
                    <a:pt x="270" y="139"/>
                  </a:lnTo>
                  <a:lnTo>
                    <a:pt x="289" y="111"/>
                  </a:lnTo>
                  <a:lnTo>
                    <a:pt x="314" y="85"/>
                  </a:lnTo>
                  <a:lnTo>
                    <a:pt x="342" y="62"/>
                  </a:lnTo>
                  <a:lnTo>
                    <a:pt x="374" y="41"/>
                  </a:lnTo>
                  <a:lnTo>
                    <a:pt x="407" y="24"/>
                  </a:lnTo>
                  <a:lnTo>
                    <a:pt x="442" y="11"/>
                  </a:lnTo>
                  <a:lnTo>
                    <a:pt x="477" y="2"/>
                  </a:lnTo>
                  <a:lnTo>
                    <a:pt x="51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dirty="0"/>
            </a:p>
          </p:txBody>
        </p:sp>
        <p:sp>
          <p:nvSpPr>
            <p:cNvPr id="33" name="Freeform 49">
              <a:extLst>
                <a:ext uri="{FF2B5EF4-FFF2-40B4-BE49-F238E27FC236}">
                  <a16:creationId xmlns:a16="http://schemas.microsoft.com/office/drawing/2014/main" id="{3C114102-1E61-483E-B349-1C119E050870}"/>
                </a:ext>
              </a:extLst>
            </p:cNvPr>
            <p:cNvSpPr>
              <a:spLocks noEditPoints="1"/>
            </p:cNvSpPr>
            <p:nvPr/>
          </p:nvSpPr>
          <p:spPr bwMode="auto">
            <a:xfrm>
              <a:off x="9759951" y="2360613"/>
              <a:ext cx="790575" cy="730250"/>
            </a:xfrm>
            <a:custGeom>
              <a:avLst/>
              <a:gdLst>
                <a:gd name="T0" fmla="*/ 683 w 1495"/>
                <a:gd name="T1" fmla="*/ 363 h 1378"/>
                <a:gd name="T2" fmla="*/ 614 w 1495"/>
                <a:gd name="T3" fmla="*/ 384 h 1378"/>
                <a:gd name="T4" fmla="*/ 549 w 1495"/>
                <a:gd name="T5" fmla="*/ 422 h 1378"/>
                <a:gd name="T6" fmla="*/ 497 w 1495"/>
                <a:gd name="T7" fmla="*/ 471 h 1378"/>
                <a:gd name="T8" fmla="*/ 448 w 1495"/>
                <a:gd name="T9" fmla="*/ 550 h 1378"/>
                <a:gd name="T10" fmla="*/ 425 w 1495"/>
                <a:gd name="T11" fmla="*/ 610 h 1378"/>
                <a:gd name="T12" fmla="*/ 416 w 1495"/>
                <a:gd name="T13" fmla="*/ 677 h 1378"/>
                <a:gd name="T14" fmla="*/ 421 w 1495"/>
                <a:gd name="T15" fmla="*/ 745 h 1378"/>
                <a:gd name="T16" fmla="*/ 436 w 1495"/>
                <a:gd name="T17" fmla="*/ 803 h 1378"/>
                <a:gd name="T18" fmla="*/ 479 w 1495"/>
                <a:gd name="T19" fmla="*/ 880 h 1378"/>
                <a:gd name="T20" fmla="*/ 524 w 1495"/>
                <a:gd name="T21" fmla="*/ 936 h 1378"/>
                <a:gd name="T22" fmla="*/ 586 w 1495"/>
                <a:gd name="T23" fmla="*/ 981 h 1378"/>
                <a:gd name="T24" fmla="*/ 656 w 1495"/>
                <a:gd name="T25" fmla="*/ 1010 h 1378"/>
                <a:gd name="T26" fmla="*/ 704 w 1495"/>
                <a:gd name="T27" fmla="*/ 1018 h 1378"/>
                <a:gd name="T28" fmla="*/ 778 w 1495"/>
                <a:gd name="T29" fmla="*/ 1019 h 1378"/>
                <a:gd name="T30" fmla="*/ 846 w 1495"/>
                <a:gd name="T31" fmla="*/ 1008 h 1378"/>
                <a:gd name="T32" fmla="*/ 914 w 1495"/>
                <a:gd name="T33" fmla="*/ 978 h 1378"/>
                <a:gd name="T34" fmla="*/ 975 w 1495"/>
                <a:gd name="T35" fmla="*/ 934 h 1378"/>
                <a:gd name="T36" fmla="*/ 1017 w 1495"/>
                <a:gd name="T37" fmla="*/ 880 h 1378"/>
                <a:gd name="T38" fmla="*/ 1048 w 1495"/>
                <a:gd name="T39" fmla="*/ 827 h 1378"/>
                <a:gd name="T40" fmla="*/ 1070 w 1495"/>
                <a:gd name="T41" fmla="*/ 771 h 1378"/>
                <a:gd name="T42" fmla="*/ 1081 w 1495"/>
                <a:gd name="T43" fmla="*/ 707 h 1378"/>
                <a:gd name="T44" fmla="*/ 1077 w 1495"/>
                <a:gd name="T45" fmla="*/ 640 h 1378"/>
                <a:gd name="T46" fmla="*/ 1060 w 1495"/>
                <a:gd name="T47" fmla="*/ 578 h 1378"/>
                <a:gd name="T48" fmla="*/ 1017 w 1495"/>
                <a:gd name="T49" fmla="*/ 498 h 1378"/>
                <a:gd name="T50" fmla="*/ 975 w 1495"/>
                <a:gd name="T51" fmla="*/ 444 h 1378"/>
                <a:gd name="T52" fmla="*/ 914 w 1495"/>
                <a:gd name="T53" fmla="*/ 400 h 1378"/>
                <a:gd name="T54" fmla="*/ 846 w 1495"/>
                <a:gd name="T55" fmla="*/ 371 h 1378"/>
                <a:gd name="T56" fmla="*/ 778 w 1495"/>
                <a:gd name="T57" fmla="*/ 361 h 1378"/>
                <a:gd name="T58" fmla="*/ 510 w 1495"/>
                <a:gd name="T59" fmla="*/ 0 h 1378"/>
                <a:gd name="T60" fmla="*/ 1019 w 1495"/>
                <a:gd name="T61" fmla="*/ 2 h 1378"/>
                <a:gd name="T62" fmla="*/ 1089 w 1495"/>
                <a:gd name="T63" fmla="*/ 24 h 1378"/>
                <a:gd name="T64" fmla="*/ 1153 w 1495"/>
                <a:gd name="T65" fmla="*/ 62 h 1378"/>
                <a:gd name="T66" fmla="*/ 1206 w 1495"/>
                <a:gd name="T67" fmla="*/ 111 h 1378"/>
                <a:gd name="T68" fmla="*/ 1463 w 1495"/>
                <a:gd name="T69" fmla="*/ 550 h 1378"/>
                <a:gd name="T70" fmla="*/ 1486 w 1495"/>
                <a:gd name="T71" fmla="*/ 608 h 1378"/>
                <a:gd name="T72" fmla="*/ 1495 w 1495"/>
                <a:gd name="T73" fmla="*/ 673 h 1378"/>
                <a:gd name="T74" fmla="*/ 1492 w 1495"/>
                <a:gd name="T75" fmla="*/ 739 h 1378"/>
                <a:gd name="T76" fmla="*/ 1475 w 1495"/>
                <a:gd name="T77" fmla="*/ 801 h 1378"/>
                <a:gd name="T78" fmla="*/ 1225 w 1495"/>
                <a:gd name="T79" fmla="*/ 1239 h 1378"/>
                <a:gd name="T80" fmla="*/ 1182 w 1495"/>
                <a:gd name="T81" fmla="*/ 1293 h 1378"/>
                <a:gd name="T82" fmla="*/ 1122 w 1495"/>
                <a:gd name="T83" fmla="*/ 1337 h 1378"/>
                <a:gd name="T84" fmla="*/ 1054 w 1495"/>
                <a:gd name="T85" fmla="*/ 1367 h 1378"/>
                <a:gd name="T86" fmla="*/ 986 w 1495"/>
                <a:gd name="T87" fmla="*/ 1378 h 1378"/>
                <a:gd name="T88" fmla="*/ 506 w 1495"/>
                <a:gd name="T89" fmla="*/ 1378 h 1378"/>
                <a:gd name="T90" fmla="*/ 500 w 1495"/>
                <a:gd name="T91" fmla="*/ 1377 h 1378"/>
                <a:gd name="T92" fmla="*/ 495 w 1495"/>
                <a:gd name="T93" fmla="*/ 1377 h 1378"/>
                <a:gd name="T94" fmla="*/ 460 w 1495"/>
                <a:gd name="T95" fmla="*/ 1371 h 1378"/>
                <a:gd name="T96" fmla="*/ 396 w 1495"/>
                <a:gd name="T97" fmla="*/ 1349 h 1378"/>
                <a:gd name="T98" fmla="*/ 336 w 1495"/>
                <a:gd name="T99" fmla="*/ 1312 h 1378"/>
                <a:gd name="T100" fmla="*/ 288 w 1495"/>
                <a:gd name="T101" fmla="*/ 1265 h 1378"/>
                <a:gd name="T102" fmla="*/ 79 w 1495"/>
                <a:gd name="T103" fmla="*/ 910 h 1378"/>
                <a:gd name="T104" fmla="*/ 20 w 1495"/>
                <a:gd name="T105" fmla="*/ 801 h 1378"/>
                <a:gd name="T106" fmla="*/ 3 w 1495"/>
                <a:gd name="T107" fmla="*/ 739 h 1378"/>
                <a:gd name="T108" fmla="*/ 0 w 1495"/>
                <a:gd name="T109" fmla="*/ 673 h 1378"/>
                <a:gd name="T110" fmla="*/ 10 w 1495"/>
                <a:gd name="T111" fmla="*/ 608 h 1378"/>
                <a:gd name="T112" fmla="*/ 32 w 1495"/>
                <a:gd name="T113" fmla="*/ 550 h 1378"/>
                <a:gd name="T114" fmla="*/ 270 w 1495"/>
                <a:gd name="T115" fmla="*/ 139 h 1378"/>
                <a:gd name="T116" fmla="*/ 314 w 1495"/>
                <a:gd name="T117" fmla="*/ 85 h 1378"/>
                <a:gd name="T118" fmla="*/ 374 w 1495"/>
                <a:gd name="T119" fmla="*/ 41 h 1378"/>
                <a:gd name="T120" fmla="*/ 442 w 1495"/>
                <a:gd name="T121" fmla="*/ 11 h 1378"/>
                <a:gd name="T122" fmla="*/ 510 w 1495"/>
                <a:gd name="T123" fmla="*/ 0 h 13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95" h="1378">
                  <a:moveTo>
                    <a:pt x="717" y="361"/>
                  </a:moveTo>
                  <a:lnTo>
                    <a:pt x="683" y="363"/>
                  </a:lnTo>
                  <a:lnTo>
                    <a:pt x="649" y="371"/>
                  </a:lnTo>
                  <a:lnTo>
                    <a:pt x="614" y="384"/>
                  </a:lnTo>
                  <a:lnTo>
                    <a:pt x="581" y="401"/>
                  </a:lnTo>
                  <a:lnTo>
                    <a:pt x="549" y="422"/>
                  </a:lnTo>
                  <a:lnTo>
                    <a:pt x="522" y="445"/>
                  </a:lnTo>
                  <a:lnTo>
                    <a:pt x="497" y="471"/>
                  </a:lnTo>
                  <a:lnTo>
                    <a:pt x="479" y="498"/>
                  </a:lnTo>
                  <a:lnTo>
                    <a:pt x="448" y="550"/>
                  </a:lnTo>
                  <a:lnTo>
                    <a:pt x="435" y="579"/>
                  </a:lnTo>
                  <a:lnTo>
                    <a:pt x="425" y="610"/>
                  </a:lnTo>
                  <a:lnTo>
                    <a:pt x="418" y="643"/>
                  </a:lnTo>
                  <a:lnTo>
                    <a:pt x="416" y="677"/>
                  </a:lnTo>
                  <a:lnTo>
                    <a:pt x="416" y="712"/>
                  </a:lnTo>
                  <a:lnTo>
                    <a:pt x="421" y="745"/>
                  </a:lnTo>
                  <a:lnTo>
                    <a:pt x="427" y="775"/>
                  </a:lnTo>
                  <a:lnTo>
                    <a:pt x="436" y="803"/>
                  </a:lnTo>
                  <a:lnTo>
                    <a:pt x="448" y="827"/>
                  </a:lnTo>
                  <a:lnTo>
                    <a:pt x="479" y="880"/>
                  </a:lnTo>
                  <a:lnTo>
                    <a:pt x="498" y="910"/>
                  </a:lnTo>
                  <a:lnTo>
                    <a:pt x="524" y="936"/>
                  </a:lnTo>
                  <a:lnTo>
                    <a:pt x="553" y="960"/>
                  </a:lnTo>
                  <a:lnTo>
                    <a:pt x="586" y="981"/>
                  </a:lnTo>
                  <a:lnTo>
                    <a:pt x="621" y="997"/>
                  </a:lnTo>
                  <a:lnTo>
                    <a:pt x="656" y="1010"/>
                  </a:lnTo>
                  <a:lnTo>
                    <a:pt x="692" y="1017"/>
                  </a:lnTo>
                  <a:lnTo>
                    <a:pt x="704" y="1018"/>
                  </a:lnTo>
                  <a:lnTo>
                    <a:pt x="717" y="1019"/>
                  </a:lnTo>
                  <a:lnTo>
                    <a:pt x="778" y="1019"/>
                  </a:lnTo>
                  <a:lnTo>
                    <a:pt x="811" y="1016"/>
                  </a:lnTo>
                  <a:lnTo>
                    <a:pt x="846" y="1008"/>
                  </a:lnTo>
                  <a:lnTo>
                    <a:pt x="881" y="994"/>
                  </a:lnTo>
                  <a:lnTo>
                    <a:pt x="914" y="978"/>
                  </a:lnTo>
                  <a:lnTo>
                    <a:pt x="946" y="958"/>
                  </a:lnTo>
                  <a:lnTo>
                    <a:pt x="975" y="934"/>
                  </a:lnTo>
                  <a:lnTo>
                    <a:pt x="998" y="908"/>
                  </a:lnTo>
                  <a:lnTo>
                    <a:pt x="1017" y="880"/>
                  </a:lnTo>
                  <a:lnTo>
                    <a:pt x="1033" y="853"/>
                  </a:lnTo>
                  <a:lnTo>
                    <a:pt x="1048" y="827"/>
                  </a:lnTo>
                  <a:lnTo>
                    <a:pt x="1060" y="801"/>
                  </a:lnTo>
                  <a:lnTo>
                    <a:pt x="1070" y="771"/>
                  </a:lnTo>
                  <a:lnTo>
                    <a:pt x="1077" y="739"/>
                  </a:lnTo>
                  <a:lnTo>
                    <a:pt x="1081" y="707"/>
                  </a:lnTo>
                  <a:lnTo>
                    <a:pt x="1081" y="673"/>
                  </a:lnTo>
                  <a:lnTo>
                    <a:pt x="1077" y="640"/>
                  </a:lnTo>
                  <a:lnTo>
                    <a:pt x="1070" y="608"/>
                  </a:lnTo>
                  <a:lnTo>
                    <a:pt x="1060" y="578"/>
                  </a:lnTo>
                  <a:lnTo>
                    <a:pt x="1048" y="550"/>
                  </a:lnTo>
                  <a:lnTo>
                    <a:pt x="1017" y="498"/>
                  </a:lnTo>
                  <a:lnTo>
                    <a:pt x="998" y="471"/>
                  </a:lnTo>
                  <a:lnTo>
                    <a:pt x="975" y="444"/>
                  </a:lnTo>
                  <a:lnTo>
                    <a:pt x="946" y="421"/>
                  </a:lnTo>
                  <a:lnTo>
                    <a:pt x="914" y="400"/>
                  </a:lnTo>
                  <a:lnTo>
                    <a:pt x="881" y="384"/>
                  </a:lnTo>
                  <a:lnTo>
                    <a:pt x="846" y="371"/>
                  </a:lnTo>
                  <a:lnTo>
                    <a:pt x="811" y="363"/>
                  </a:lnTo>
                  <a:lnTo>
                    <a:pt x="778" y="361"/>
                  </a:lnTo>
                  <a:lnTo>
                    <a:pt x="717" y="361"/>
                  </a:lnTo>
                  <a:close/>
                  <a:moveTo>
                    <a:pt x="510" y="0"/>
                  </a:moveTo>
                  <a:lnTo>
                    <a:pt x="986" y="0"/>
                  </a:lnTo>
                  <a:lnTo>
                    <a:pt x="1019" y="2"/>
                  </a:lnTo>
                  <a:lnTo>
                    <a:pt x="1054" y="11"/>
                  </a:lnTo>
                  <a:lnTo>
                    <a:pt x="1089" y="24"/>
                  </a:lnTo>
                  <a:lnTo>
                    <a:pt x="1122" y="41"/>
                  </a:lnTo>
                  <a:lnTo>
                    <a:pt x="1153" y="62"/>
                  </a:lnTo>
                  <a:lnTo>
                    <a:pt x="1182" y="85"/>
                  </a:lnTo>
                  <a:lnTo>
                    <a:pt x="1206" y="111"/>
                  </a:lnTo>
                  <a:lnTo>
                    <a:pt x="1225" y="139"/>
                  </a:lnTo>
                  <a:lnTo>
                    <a:pt x="1463" y="550"/>
                  </a:lnTo>
                  <a:lnTo>
                    <a:pt x="1475" y="578"/>
                  </a:lnTo>
                  <a:lnTo>
                    <a:pt x="1486" y="608"/>
                  </a:lnTo>
                  <a:lnTo>
                    <a:pt x="1492" y="640"/>
                  </a:lnTo>
                  <a:lnTo>
                    <a:pt x="1495" y="673"/>
                  </a:lnTo>
                  <a:lnTo>
                    <a:pt x="1495" y="707"/>
                  </a:lnTo>
                  <a:lnTo>
                    <a:pt x="1492" y="739"/>
                  </a:lnTo>
                  <a:lnTo>
                    <a:pt x="1486" y="771"/>
                  </a:lnTo>
                  <a:lnTo>
                    <a:pt x="1475" y="801"/>
                  </a:lnTo>
                  <a:lnTo>
                    <a:pt x="1463" y="827"/>
                  </a:lnTo>
                  <a:lnTo>
                    <a:pt x="1225" y="1239"/>
                  </a:lnTo>
                  <a:lnTo>
                    <a:pt x="1206" y="1267"/>
                  </a:lnTo>
                  <a:lnTo>
                    <a:pt x="1182" y="1293"/>
                  </a:lnTo>
                  <a:lnTo>
                    <a:pt x="1153" y="1317"/>
                  </a:lnTo>
                  <a:lnTo>
                    <a:pt x="1122" y="1337"/>
                  </a:lnTo>
                  <a:lnTo>
                    <a:pt x="1089" y="1354"/>
                  </a:lnTo>
                  <a:lnTo>
                    <a:pt x="1054" y="1367"/>
                  </a:lnTo>
                  <a:lnTo>
                    <a:pt x="1019" y="1375"/>
                  </a:lnTo>
                  <a:lnTo>
                    <a:pt x="986" y="1378"/>
                  </a:lnTo>
                  <a:lnTo>
                    <a:pt x="510" y="1378"/>
                  </a:lnTo>
                  <a:lnTo>
                    <a:pt x="506" y="1378"/>
                  </a:lnTo>
                  <a:lnTo>
                    <a:pt x="503" y="1377"/>
                  </a:lnTo>
                  <a:lnTo>
                    <a:pt x="500" y="1377"/>
                  </a:lnTo>
                  <a:lnTo>
                    <a:pt x="497" y="1377"/>
                  </a:lnTo>
                  <a:lnTo>
                    <a:pt x="495" y="1377"/>
                  </a:lnTo>
                  <a:lnTo>
                    <a:pt x="492" y="1376"/>
                  </a:lnTo>
                  <a:lnTo>
                    <a:pt x="460" y="1371"/>
                  </a:lnTo>
                  <a:lnTo>
                    <a:pt x="428" y="1362"/>
                  </a:lnTo>
                  <a:lnTo>
                    <a:pt x="396" y="1349"/>
                  </a:lnTo>
                  <a:lnTo>
                    <a:pt x="366" y="1332"/>
                  </a:lnTo>
                  <a:lnTo>
                    <a:pt x="336" y="1312"/>
                  </a:lnTo>
                  <a:lnTo>
                    <a:pt x="310" y="1289"/>
                  </a:lnTo>
                  <a:lnTo>
                    <a:pt x="288" y="1265"/>
                  </a:lnTo>
                  <a:lnTo>
                    <a:pt x="270" y="1239"/>
                  </a:lnTo>
                  <a:lnTo>
                    <a:pt x="79" y="910"/>
                  </a:lnTo>
                  <a:lnTo>
                    <a:pt x="32" y="827"/>
                  </a:lnTo>
                  <a:lnTo>
                    <a:pt x="20" y="801"/>
                  </a:lnTo>
                  <a:lnTo>
                    <a:pt x="10" y="771"/>
                  </a:lnTo>
                  <a:lnTo>
                    <a:pt x="3" y="739"/>
                  </a:lnTo>
                  <a:lnTo>
                    <a:pt x="0" y="707"/>
                  </a:lnTo>
                  <a:lnTo>
                    <a:pt x="0" y="673"/>
                  </a:lnTo>
                  <a:lnTo>
                    <a:pt x="3" y="640"/>
                  </a:lnTo>
                  <a:lnTo>
                    <a:pt x="10" y="608"/>
                  </a:lnTo>
                  <a:lnTo>
                    <a:pt x="20" y="578"/>
                  </a:lnTo>
                  <a:lnTo>
                    <a:pt x="32" y="550"/>
                  </a:lnTo>
                  <a:lnTo>
                    <a:pt x="129" y="383"/>
                  </a:lnTo>
                  <a:lnTo>
                    <a:pt x="270" y="139"/>
                  </a:lnTo>
                  <a:lnTo>
                    <a:pt x="289" y="111"/>
                  </a:lnTo>
                  <a:lnTo>
                    <a:pt x="314" y="85"/>
                  </a:lnTo>
                  <a:lnTo>
                    <a:pt x="342" y="62"/>
                  </a:lnTo>
                  <a:lnTo>
                    <a:pt x="374" y="41"/>
                  </a:lnTo>
                  <a:lnTo>
                    <a:pt x="407" y="24"/>
                  </a:lnTo>
                  <a:lnTo>
                    <a:pt x="442" y="11"/>
                  </a:lnTo>
                  <a:lnTo>
                    <a:pt x="477" y="2"/>
                  </a:lnTo>
                  <a:lnTo>
                    <a:pt x="51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dirty="0"/>
            </a:p>
          </p:txBody>
        </p:sp>
        <p:sp>
          <p:nvSpPr>
            <p:cNvPr id="34" name="Freeform 50">
              <a:extLst>
                <a:ext uri="{FF2B5EF4-FFF2-40B4-BE49-F238E27FC236}">
                  <a16:creationId xmlns:a16="http://schemas.microsoft.com/office/drawing/2014/main" id="{AB96D325-A77E-446E-B9D0-2D4F6BA72344}"/>
                </a:ext>
              </a:extLst>
            </p:cNvPr>
            <p:cNvSpPr>
              <a:spLocks noEditPoints="1"/>
            </p:cNvSpPr>
            <p:nvPr/>
          </p:nvSpPr>
          <p:spPr bwMode="auto">
            <a:xfrm>
              <a:off x="9759951" y="2360613"/>
              <a:ext cx="790575" cy="730250"/>
            </a:xfrm>
            <a:custGeom>
              <a:avLst/>
              <a:gdLst>
                <a:gd name="T0" fmla="*/ 683 w 1495"/>
                <a:gd name="T1" fmla="*/ 363 h 1378"/>
                <a:gd name="T2" fmla="*/ 614 w 1495"/>
                <a:gd name="T3" fmla="*/ 384 h 1378"/>
                <a:gd name="T4" fmla="*/ 549 w 1495"/>
                <a:gd name="T5" fmla="*/ 422 h 1378"/>
                <a:gd name="T6" fmla="*/ 497 w 1495"/>
                <a:gd name="T7" fmla="*/ 471 h 1378"/>
                <a:gd name="T8" fmla="*/ 448 w 1495"/>
                <a:gd name="T9" fmla="*/ 550 h 1378"/>
                <a:gd name="T10" fmla="*/ 425 w 1495"/>
                <a:gd name="T11" fmla="*/ 610 h 1378"/>
                <a:gd name="T12" fmla="*/ 416 w 1495"/>
                <a:gd name="T13" fmla="*/ 677 h 1378"/>
                <a:gd name="T14" fmla="*/ 421 w 1495"/>
                <a:gd name="T15" fmla="*/ 745 h 1378"/>
                <a:gd name="T16" fmla="*/ 436 w 1495"/>
                <a:gd name="T17" fmla="*/ 803 h 1378"/>
                <a:gd name="T18" fmla="*/ 479 w 1495"/>
                <a:gd name="T19" fmla="*/ 880 h 1378"/>
                <a:gd name="T20" fmla="*/ 524 w 1495"/>
                <a:gd name="T21" fmla="*/ 936 h 1378"/>
                <a:gd name="T22" fmla="*/ 586 w 1495"/>
                <a:gd name="T23" fmla="*/ 981 h 1378"/>
                <a:gd name="T24" fmla="*/ 656 w 1495"/>
                <a:gd name="T25" fmla="*/ 1010 h 1378"/>
                <a:gd name="T26" fmla="*/ 704 w 1495"/>
                <a:gd name="T27" fmla="*/ 1018 h 1378"/>
                <a:gd name="T28" fmla="*/ 778 w 1495"/>
                <a:gd name="T29" fmla="*/ 1019 h 1378"/>
                <a:gd name="T30" fmla="*/ 846 w 1495"/>
                <a:gd name="T31" fmla="*/ 1008 h 1378"/>
                <a:gd name="T32" fmla="*/ 914 w 1495"/>
                <a:gd name="T33" fmla="*/ 978 h 1378"/>
                <a:gd name="T34" fmla="*/ 975 w 1495"/>
                <a:gd name="T35" fmla="*/ 934 h 1378"/>
                <a:gd name="T36" fmla="*/ 1017 w 1495"/>
                <a:gd name="T37" fmla="*/ 880 h 1378"/>
                <a:gd name="T38" fmla="*/ 1048 w 1495"/>
                <a:gd name="T39" fmla="*/ 827 h 1378"/>
                <a:gd name="T40" fmla="*/ 1070 w 1495"/>
                <a:gd name="T41" fmla="*/ 771 h 1378"/>
                <a:gd name="T42" fmla="*/ 1081 w 1495"/>
                <a:gd name="T43" fmla="*/ 707 h 1378"/>
                <a:gd name="T44" fmla="*/ 1077 w 1495"/>
                <a:gd name="T45" fmla="*/ 640 h 1378"/>
                <a:gd name="T46" fmla="*/ 1060 w 1495"/>
                <a:gd name="T47" fmla="*/ 578 h 1378"/>
                <a:gd name="T48" fmla="*/ 1017 w 1495"/>
                <a:gd name="T49" fmla="*/ 498 h 1378"/>
                <a:gd name="T50" fmla="*/ 975 w 1495"/>
                <a:gd name="T51" fmla="*/ 444 h 1378"/>
                <a:gd name="T52" fmla="*/ 914 w 1495"/>
                <a:gd name="T53" fmla="*/ 400 h 1378"/>
                <a:gd name="T54" fmla="*/ 846 w 1495"/>
                <a:gd name="T55" fmla="*/ 371 h 1378"/>
                <a:gd name="T56" fmla="*/ 778 w 1495"/>
                <a:gd name="T57" fmla="*/ 361 h 1378"/>
                <a:gd name="T58" fmla="*/ 510 w 1495"/>
                <a:gd name="T59" fmla="*/ 0 h 1378"/>
                <a:gd name="T60" fmla="*/ 1019 w 1495"/>
                <a:gd name="T61" fmla="*/ 2 h 1378"/>
                <a:gd name="T62" fmla="*/ 1089 w 1495"/>
                <a:gd name="T63" fmla="*/ 24 h 1378"/>
                <a:gd name="T64" fmla="*/ 1153 w 1495"/>
                <a:gd name="T65" fmla="*/ 62 h 1378"/>
                <a:gd name="T66" fmla="*/ 1206 w 1495"/>
                <a:gd name="T67" fmla="*/ 111 h 1378"/>
                <a:gd name="T68" fmla="*/ 1463 w 1495"/>
                <a:gd name="T69" fmla="*/ 550 h 1378"/>
                <a:gd name="T70" fmla="*/ 1486 w 1495"/>
                <a:gd name="T71" fmla="*/ 608 h 1378"/>
                <a:gd name="T72" fmla="*/ 1495 w 1495"/>
                <a:gd name="T73" fmla="*/ 673 h 1378"/>
                <a:gd name="T74" fmla="*/ 1492 w 1495"/>
                <a:gd name="T75" fmla="*/ 739 h 1378"/>
                <a:gd name="T76" fmla="*/ 1475 w 1495"/>
                <a:gd name="T77" fmla="*/ 801 h 1378"/>
                <a:gd name="T78" fmla="*/ 1225 w 1495"/>
                <a:gd name="T79" fmla="*/ 1239 h 1378"/>
                <a:gd name="T80" fmla="*/ 1182 w 1495"/>
                <a:gd name="T81" fmla="*/ 1293 h 1378"/>
                <a:gd name="T82" fmla="*/ 1122 w 1495"/>
                <a:gd name="T83" fmla="*/ 1337 h 1378"/>
                <a:gd name="T84" fmla="*/ 1054 w 1495"/>
                <a:gd name="T85" fmla="*/ 1367 h 1378"/>
                <a:gd name="T86" fmla="*/ 986 w 1495"/>
                <a:gd name="T87" fmla="*/ 1378 h 1378"/>
                <a:gd name="T88" fmla="*/ 506 w 1495"/>
                <a:gd name="T89" fmla="*/ 1378 h 1378"/>
                <a:gd name="T90" fmla="*/ 500 w 1495"/>
                <a:gd name="T91" fmla="*/ 1377 h 1378"/>
                <a:gd name="T92" fmla="*/ 495 w 1495"/>
                <a:gd name="T93" fmla="*/ 1377 h 1378"/>
                <a:gd name="T94" fmla="*/ 460 w 1495"/>
                <a:gd name="T95" fmla="*/ 1371 h 1378"/>
                <a:gd name="T96" fmla="*/ 396 w 1495"/>
                <a:gd name="T97" fmla="*/ 1349 h 1378"/>
                <a:gd name="T98" fmla="*/ 336 w 1495"/>
                <a:gd name="T99" fmla="*/ 1312 h 1378"/>
                <a:gd name="T100" fmla="*/ 288 w 1495"/>
                <a:gd name="T101" fmla="*/ 1265 h 1378"/>
                <a:gd name="T102" fmla="*/ 79 w 1495"/>
                <a:gd name="T103" fmla="*/ 910 h 1378"/>
                <a:gd name="T104" fmla="*/ 20 w 1495"/>
                <a:gd name="T105" fmla="*/ 801 h 1378"/>
                <a:gd name="T106" fmla="*/ 3 w 1495"/>
                <a:gd name="T107" fmla="*/ 739 h 1378"/>
                <a:gd name="T108" fmla="*/ 0 w 1495"/>
                <a:gd name="T109" fmla="*/ 673 h 1378"/>
                <a:gd name="T110" fmla="*/ 10 w 1495"/>
                <a:gd name="T111" fmla="*/ 608 h 1378"/>
                <a:gd name="T112" fmla="*/ 32 w 1495"/>
                <a:gd name="T113" fmla="*/ 550 h 1378"/>
                <a:gd name="T114" fmla="*/ 270 w 1495"/>
                <a:gd name="T115" fmla="*/ 139 h 1378"/>
                <a:gd name="T116" fmla="*/ 314 w 1495"/>
                <a:gd name="T117" fmla="*/ 85 h 1378"/>
                <a:gd name="T118" fmla="*/ 374 w 1495"/>
                <a:gd name="T119" fmla="*/ 41 h 1378"/>
                <a:gd name="T120" fmla="*/ 442 w 1495"/>
                <a:gd name="T121" fmla="*/ 11 h 1378"/>
                <a:gd name="T122" fmla="*/ 510 w 1495"/>
                <a:gd name="T123" fmla="*/ 0 h 13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95" h="1378">
                  <a:moveTo>
                    <a:pt x="717" y="361"/>
                  </a:moveTo>
                  <a:lnTo>
                    <a:pt x="683" y="363"/>
                  </a:lnTo>
                  <a:lnTo>
                    <a:pt x="649" y="371"/>
                  </a:lnTo>
                  <a:lnTo>
                    <a:pt x="614" y="384"/>
                  </a:lnTo>
                  <a:lnTo>
                    <a:pt x="581" y="401"/>
                  </a:lnTo>
                  <a:lnTo>
                    <a:pt x="549" y="422"/>
                  </a:lnTo>
                  <a:lnTo>
                    <a:pt x="522" y="445"/>
                  </a:lnTo>
                  <a:lnTo>
                    <a:pt x="497" y="471"/>
                  </a:lnTo>
                  <a:lnTo>
                    <a:pt x="479" y="498"/>
                  </a:lnTo>
                  <a:lnTo>
                    <a:pt x="448" y="550"/>
                  </a:lnTo>
                  <a:lnTo>
                    <a:pt x="435" y="579"/>
                  </a:lnTo>
                  <a:lnTo>
                    <a:pt x="425" y="610"/>
                  </a:lnTo>
                  <a:lnTo>
                    <a:pt x="418" y="643"/>
                  </a:lnTo>
                  <a:lnTo>
                    <a:pt x="416" y="677"/>
                  </a:lnTo>
                  <a:lnTo>
                    <a:pt x="416" y="712"/>
                  </a:lnTo>
                  <a:lnTo>
                    <a:pt x="421" y="745"/>
                  </a:lnTo>
                  <a:lnTo>
                    <a:pt x="427" y="775"/>
                  </a:lnTo>
                  <a:lnTo>
                    <a:pt x="436" y="803"/>
                  </a:lnTo>
                  <a:lnTo>
                    <a:pt x="448" y="827"/>
                  </a:lnTo>
                  <a:lnTo>
                    <a:pt x="479" y="880"/>
                  </a:lnTo>
                  <a:lnTo>
                    <a:pt x="498" y="910"/>
                  </a:lnTo>
                  <a:lnTo>
                    <a:pt x="524" y="936"/>
                  </a:lnTo>
                  <a:lnTo>
                    <a:pt x="553" y="960"/>
                  </a:lnTo>
                  <a:lnTo>
                    <a:pt x="586" y="981"/>
                  </a:lnTo>
                  <a:lnTo>
                    <a:pt x="621" y="997"/>
                  </a:lnTo>
                  <a:lnTo>
                    <a:pt x="656" y="1010"/>
                  </a:lnTo>
                  <a:lnTo>
                    <a:pt x="692" y="1017"/>
                  </a:lnTo>
                  <a:lnTo>
                    <a:pt x="704" y="1018"/>
                  </a:lnTo>
                  <a:lnTo>
                    <a:pt x="717" y="1019"/>
                  </a:lnTo>
                  <a:lnTo>
                    <a:pt x="778" y="1019"/>
                  </a:lnTo>
                  <a:lnTo>
                    <a:pt x="811" y="1016"/>
                  </a:lnTo>
                  <a:lnTo>
                    <a:pt x="846" y="1008"/>
                  </a:lnTo>
                  <a:lnTo>
                    <a:pt x="881" y="994"/>
                  </a:lnTo>
                  <a:lnTo>
                    <a:pt x="914" y="978"/>
                  </a:lnTo>
                  <a:lnTo>
                    <a:pt x="946" y="958"/>
                  </a:lnTo>
                  <a:lnTo>
                    <a:pt x="975" y="934"/>
                  </a:lnTo>
                  <a:lnTo>
                    <a:pt x="998" y="908"/>
                  </a:lnTo>
                  <a:lnTo>
                    <a:pt x="1017" y="880"/>
                  </a:lnTo>
                  <a:lnTo>
                    <a:pt x="1033" y="853"/>
                  </a:lnTo>
                  <a:lnTo>
                    <a:pt x="1048" y="827"/>
                  </a:lnTo>
                  <a:lnTo>
                    <a:pt x="1060" y="801"/>
                  </a:lnTo>
                  <a:lnTo>
                    <a:pt x="1070" y="771"/>
                  </a:lnTo>
                  <a:lnTo>
                    <a:pt x="1077" y="739"/>
                  </a:lnTo>
                  <a:lnTo>
                    <a:pt x="1081" y="707"/>
                  </a:lnTo>
                  <a:lnTo>
                    <a:pt x="1081" y="673"/>
                  </a:lnTo>
                  <a:lnTo>
                    <a:pt x="1077" y="640"/>
                  </a:lnTo>
                  <a:lnTo>
                    <a:pt x="1070" y="608"/>
                  </a:lnTo>
                  <a:lnTo>
                    <a:pt x="1060" y="578"/>
                  </a:lnTo>
                  <a:lnTo>
                    <a:pt x="1048" y="550"/>
                  </a:lnTo>
                  <a:lnTo>
                    <a:pt x="1017" y="498"/>
                  </a:lnTo>
                  <a:lnTo>
                    <a:pt x="998" y="471"/>
                  </a:lnTo>
                  <a:lnTo>
                    <a:pt x="975" y="444"/>
                  </a:lnTo>
                  <a:lnTo>
                    <a:pt x="946" y="421"/>
                  </a:lnTo>
                  <a:lnTo>
                    <a:pt x="914" y="400"/>
                  </a:lnTo>
                  <a:lnTo>
                    <a:pt x="881" y="384"/>
                  </a:lnTo>
                  <a:lnTo>
                    <a:pt x="846" y="371"/>
                  </a:lnTo>
                  <a:lnTo>
                    <a:pt x="811" y="363"/>
                  </a:lnTo>
                  <a:lnTo>
                    <a:pt x="778" y="361"/>
                  </a:lnTo>
                  <a:lnTo>
                    <a:pt x="717" y="361"/>
                  </a:lnTo>
                  <a:close/>
                  <a:moveTo>
                    <a:pt x="510" y="0"/>
                  </a:moveTo>
                  <a:lnTo>
                    <a:pt x="986" y="0"/>
                  </a:lnTo>
                  <a:lnTo>
                    <a:pt x="1019" y="2"/>
                  </a:lnTo>
                  <a:lnTo>
                    <a:pt x="1054" y="11"/>
                  </a:lnTo>
                  <a:lnTo>
                    <a:pt x="1089" y="24"/>
                  </a:lnTo>
                  <a:lnTo>
                    <a:pt x="1122" y="41"/>
                  </a:lnTo>
                  <a:lnTo>
                    <a:pt x="1153" y="62"/>
                  </a:lnTo>
                  <a:lnTo>
                    <a:pt x="1182" y="85"/>
                  </a:lnTo>
                  <a:lnTo>
                    <a:pt x="1206" y="111"/>
                  </a:lnTo>
                  <a:lnTo>
                    <a:pt x="1225" y="139"/>
                  </a:lnTo>
                  <a:lnTo>
                    <a:pt x="1463" y="550"/>
                  </a:lnTo>
                  <a:lnTo>
                    <a:pt x="1475" y="578"/>
                  </a:lnTo>
                  <a:lnTo>
                    <a:pt x="1486" y="608"/>
                  </a:lnTo>
                  <a:lnTo>
                    <a:pt x="1492" y="640"/>
                  </a:lnTo>
                  <a:lnTo>
                    <a:pt x="1495" y="673"/>
                  </a:lnTo>
                  <a:lnTo>
                    <a:pt x="1495" y="707"/>
                  </a:lnTo>
                  <a:lnTo>
                    <a:pt x="1492" y="739"/>
                  </a:lnTo>
                  <a:lnTo>
                    <a:pt x="1486" y="771"/>
                  </a:lnTo>
                  <a:lnTo>
                    <a:pt x="1475" y="801"/>
                  </a:lnTo>
                  <a:lnTo>
                    <a:pt x="1463" y="827"/>
                  </a:lnTo>
                  <a:lnTo>
                    <a:pt x="1225" y="1239"/>
                  </a:lnTo>
                  <a:lnTo>
                    <a:pt x="1206" y="1267"/>
                  </a:lnTo>
                  <a:lnTo>
                    <a:pt x="1182" y="1293"/>
                  </a:lnTo>
                  <a:lnTo>
                    <a:pt x="1153" y="1317"/>
                  </a:lnTo>
                  <a:lnTo>
                    <a:pt x="1122" y="1337"/>
                  </a:lnTo>
                  <a:lnTo>
                    <a:pt x="1089" y="1354"/>
                  </a:lnTo>
                  <a:lnTo>
                    <a:pt x="1054" y="1367"/>
                  </a:lnTo>
                  <a:lnTo>
                    <a:pt x="1019" y="1375"/>
                  </a:lnTo>
                  <a:lnTo>
                    <a:pt x="986" y="1378"/>
                  </a:lnTo>
                  <a:lnTo>
                    <a:pt x="510" y="1378"/>
                  </a:lnTo>
                  <a:lnTo>
                    <a:pt x="506" y="1378"/>
                  </a:lnTo>
                  <a:lnTo>
                    <a:pt x="503" y="1377"/>
                  </a:lnTo>
                  <a:lnTo>
                    <a:pt x="500" y="1377"/>
                  </a:lnTo>
                  <a:lnTo>
                    <a:pt x="497" y="1377"/>
                  </a:lnTo>
                  <a:lnTo>
                    <a:pt x="495" y="1377"/>
                  </a:lnTo>
                  <a:lnTo>
                    <a:pt x="492" y="1376"/>
                  </a:lnTo>
                  <a:lnTo>
                    <a:pt x="460" y="1371"/>
                  </a:lnTo>
                  <a:lnTo>
                    <a:pt x="428" y="1362"/>
                  </a:lnTo>
                  <a:lnTo>
                    <a:pt x="396" y="1349"/>
                  </a:lnTo>
                  <a:lnTo>
                    <a:pt x="366" y="1332"/>
                  </a:lnTo>
                  <a:lnTo>
                    <a:pt x="336" y="1312"/>
                  </a:lnTo>
                  <a:lnTo>
                    <a:pt x="310" y="1289"/>
                  </a:lnTo>
                  <a:lnTo>
                    <a:pt x="288" y="1265"/>
                  </a:lnTo>
                  <a:lnTo>
                    <a:pt x="270" y="1239"/>
                  </a:lnTo>
                  <a:lnTo>
                    <a:pt x="79" y="910"/>
                  </a:lnTo>
                  <a:lnTo>
                    <a:pt x="32" y="827"/>
                  </a:lnTo>
                  <a:lnTo>
                    <a:pt x="20" y="801"/>
                  </a:lnTo>
                  <a:lnTo>
                    <a:pt x="10" y="771"/>
                  </a:lnTo>
                  <a:lnTo>
                    <a:pt x="3" y="739"/>
                  </a:lnTo>
                  <a:lnTo>
                    <a:pt x="0" y="707"/>
                  </a:lnTo>
                  <a:lnTo>
                    <a:pt x="0" y="673"/>
                  </a:lnTo>
                  <a:lnTo>
                    <a:pt x="3" y="640"/>
                  </a:lnTo>
                  <a:lnTo>
                    <a:pt x="10" y="608"/>
                  </a:lnTo>
                  <a:lnTo>
                    <a:pt x="20" y="578"/>
                  </a:lnTo>
                  <a:lnTo>
                    <a:pt x="32" y="550"/>
                  </a:lnTo>
                  <a:lnTo>
                    <a:pt x="129" y="383"/>
                  </a:lnTo>
                  <a:lnTo>
                    <a:pt x="270" y="139"/>
                  </a:lnTo>
                  <a:lnTo>
                    <a:pt x="289" y="111"/>
                  </a:lnTo>
                  <a:lnTo>
                    <a:pt x="314" y="85"/>
                  </a:lnTo>
                  <a:lnTo>
                    <a:pt x="342" y="62"/>
                  </a:lnTo>
                  <a:lnTo>
                    <a:pt x="374" y="41"/>
                  </a:lnTo>
                  <a:lnTo>
                    <a:pt x="407" y="24"/>
                  </a:lnTo>
                  <a:lnTo>
                    <a:pt x="442" y="11"/>
                  </a:lnTo>
                  <a:lnTo>
                    <a:pt x="477" y="2"/>
                  </a:lnTo>
                  <a:lnTo>
                    <a:pt x="51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dirty="0"/>
            </a:p>
          </p:txBody>
        </p:sp>
      </p:grpSp>
      <p:sp>
        <p:nvSpPr>
          <p:cNvPr id="36" name="Title 1">
            <a:extLst>
              <a:ext uri="{FF2B5EF4-FFF2-40B4-BE49-F238E27FC236}">
                <a16:creationId xmlns:a16="http://schemas.microsoft.com/office/drawing/2014/main" id="{F9F6E869-1ABF-4AE4-B397-CB65517447E2}"/>
              </a:ext>
            </a:extLst>
          </p:cNvPr>
          <p:cNvSpPr txBox="1">
            <a:spLocks/>
          </p:cNvSpPr>
          <p:nvPr/>
        </p:nvSpPr>
        <p:spPr>
          <a:xfrm>
            <a:off x="7062154" y="1493353"/>
            <a:ext cx="2959035" cy="276999"/>
          </a:xfrm>
          <a:prstGeom prst="rect">
            <a:avLst/>
          </a:prstGeom>
        </p:spPr>
        <p:txBody>
          <a:bodyPr lIns="0" tIns="0" rIns="0" bIns="0" anchor="ctr" anchorCtr="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2000" dirty="0">
                <a:ea typeface="Lato Light" panose="020F0502020204030203" pitchFamily="34" charset="0"/>
                <a:cs typeface="Lato Light" panose="020F0502020204030203" pitchFamily="34" charset="0"/>
              </a:rPr>
              <a:t>Business idea</a:t>
            </a:r>
          </a:p>
        </p:txBody>
      </p:sp>
      <p:cxnSp>
        <p:nvCxnSpPr>
          <p:cNvPr id="37" name="Straight Connector 82">
            <a:extLst>
              <a:ext uri="{FF2B5EF4-FFF2-40B4-BE49-F238E27FC236}">
                <a16:creationId xmlns:a16="http://schemas.microsoft.com/office/drawing/2014/main" id="{2F06EE8C-1372-4A20-8A55-E1971C9B5349}"/>
              </a:ext>
            </a:extLst>
          </p:cNvPr>
          <p:cNvCxnSpPr/>
          <p:nvPr/>
        </p:nvCxnSpPr>
        <p:spPr>
          <a:xfrm flipH="1">
            <a:off x="7150050" y="1853174"/>
            <a:ext cx="519792"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sp>
        <p:nvSpPr>
          <p:cNvPr id="39" name="Title 1">
            <a:extLst>
              <a:ext uri="{FF2B5EF4-FFF2-40B4-BE49-F238E27FC236}">
                <a16:creationId xmlns:a16="http://schemas.microsoft.com/office/drawing/2014/main" id="{0BEA203E-DBE5-45E6-8CA1-A9607810EF44}"/>
              </a:ext>
            </a:extLst>
          </p:cNvPr>
          <p:cNvSpPr txBox="1">
            <a:spLocks/>
          </p:cNvSpPr>
          <p:nvPr/>
        </p:nvSpPr>
        <p:spPr>
          <a:xfrm>
            <a:off x="1924591" y="2531337"/>
            <a:ext cx="3205254" cy="276999"/>
          </a:xfrm>
          <a:prstGeom prst="rect">
            <a:avLst/>
          </a:prstGeom>
        </p:spPr>
        <p:txBody>
          <a:bodyPr wrap="square" lIns="0" tIns="0" rIns="0" bIns="0" anchor="ctr" anchorCtr="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IN" sz="2000" dirty="0">
                <a:ea typeface="Lato Light" panose="020F0502020204030203" pitchFamily="34" charset="0"/>
                <a:cs typeface="Lato Light" panose="020F0502020204030203" pitchFamily="34" charset="0"/>
              </a:rPr>
              <a:t>A Blockchain application </a:t>
            </a:r>
          </a:p>
        </p:txBody>
      </p:sp>
      <p:cxnSp>
        <p:nvCxnSpPr>
          <p:cNvPr id="40" name="Straight Connector 85">
            <a:extLst>
              <a:ext uri="{FF2B5EF4-FFF2-40B4-BE49-F238E27FC236}">
                <a16:creationId xmlns:a16="http://schemas.microsoft.com/office/drawing/2014/main" id="{1C5907D6-5CB2-4D48-B24E-9DD04F995D0B}"/>
              </a:ext>
            </a:extLst>
          </p:cNvPr>
          <p:cNvCxnSpPr/>
          <p:nvPr/>
        </p:nvCxnSpPr>
        <p:spPr>
          <a:xfrm flipH="1">
            <a:off x="4553229" y="2881036"/>
            <a:ext cx="51979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2" name="Title 1">
            <a:extLst>
              <a:ext uri="{FF2B5EF4-FFF2-40B4-BE49-F238E27FC236}">
                <a16:creationId xmlns:a16="http://schemas.microsoft.com/office/drawing/2014/main" id="{74693D74-2D4F-4A1B-A9B4-BC0D94004E87}"/>
              </a:ext>
            </a:extLst>
          </p:cNvPr>
          <p:cNvSpPr txBox="1">
            <a:spLocks/>
          </p:cNvSpPr>
          <p:nvPr/>
        </p:nvSpPr>
        <p:spPr>
          <a:xfrm>
            <a:off x="7062154" y="3569321"/>
            <a:ext cx="2959035" cy="276999"/>
          </a:xfrm>
          <a:prstGeom prst="rect">
            <a:avLst/>
          </a:prstGeom>
        </p:spPr>
        <p:txBody>
          <a:bodyPr lIns="0" tIns="0" rIns="0" bIns="0" anchor="ctr" anchorCtr="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2000" dirty="0">
                <a:ea typeface="Lato Light" panose="020F0502020204030203" pitchFamily="34" charset="0"/>
                <a:cs typeface="Lato Light" panose="020F0502020204030203" pitchFamily="34" charset="0"/>
              </a:rPr>
              <a:t>Our assumptions</a:t>
            </a:r>
          </a:p>
        </p:txBody>
      </p:sp>
      <p:cxnSp>
        <p:nvCxnSpPr>
          <p:cNvPr id="43" name="Straight Connector 88">
            <a:extLst>
              <a:ext uri="{FF2B5EF4-FFF2-40B4-BE49-F238E27FC236}">
                <a16:creationId xmlns:a16="http://schemas.microsoft.com/office/drawing/2014/main" id="{071A4452-E744-4AC8-8820-F0833018F640}"/>
              </a:ext>
            </a:extLst>
          </p:cNvPr>
          <p:cNvCxnSpPr/>
          <p:nvPr/>
        </p:nvCxnSpPr>
        <p:spPr>
          <a:xfrm flipH="1">
            <a:off x="7150050" y="3929142"/>
            <a:ext cx="519792" cy="0"/>
          </a:xfrm>
          <a:prstGeom prst="line">
            <a:avLst/>
          </a:prstGeom>
          <a:ln w="28575">
            <a:solidFill>
              <a:srgbClr val="7C1518"/>
            </a:solidFill>
          </a:ln>
        </p:spPr>
        <p:style>
          <a:lnRef idx="1">
            <a:schemeClr val="accent1"/>
          </a:lnRef>
          <a:fillRef idx="0">
            <a:schemeClr val="accent1"/>
          </a:fillRef>
          <a:effectRef idx="0">
            <a:schemeClr val="accent1"/>
          </a:effectRef>
          <a:fontRef idx="minor">
            <a:schemeClr val="tx1"/>
          </a:fontRef>
        </p:style>
      </p:cxnSp>
      <p:sp>
        <p:nvSpPr>
          <p:cNvPr id="45" name="Title 1">
            <a:extLst>
              <a:ext uri="{FF2B5EF4-FFF2-40B4-BE49-F238E27FC236}">
                <a16:creationId xmlns:a16="http://schemas.microsoft.com/office/drawing/2014/main" id="{A095C80A-11B7-46E6-AE51-9EBBC91485AA}"/>
              </a:ext>
            </a:extLst>
          </p:cNvPr>
          <p:cNvSpPr txBox="1">
            <a:spLocks/>
          </p:cNvSpPr>
          <p:nvPr/>
        </p:nvSpPr>
        <p:spPr>
          <a:xfrm>
            <a:off x="2170809" y="4607305"/>
            <a:ext cx="2959035" cy="276999"/>
          </a:xfrm>
          <a:prstGeom prst="rect">
            <a:avLst/>
          </a:prstGeom>
        </p:spPr>
        <p:txBody>
          <a:bodyPr lIns="0" tIns="0" rIns="0" bIns="0" anchor="ctr" anchorCtr="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IN" sz="2000" dirty="0">
                <a:ea typeface="Lato Light" panose="020F0502020204030203" pitchFamily="34" charset="0"/>
                <a:cs typeface="Lato Light" panose="020F0502020204030203" pitchFamily="34" charset="0"/>
              </a:rPr>
              <a:t>How does it work?</a:t>
            </a:r>
          </a:p>
        </p:txBody>
      </p:sp>
      <p:cxnSp>
        <p:nvCxnSpPr>
          <p:cNvPr id="46" name="Straight Connector 91">
            <a:extLst>
              <a:ext uri="{FF2B5EF4-FFF2-40B4-BE49-F238E27FC236}">
                <a16:creationId xmlns:a16="http://schemas.microsoft.com/office/drawing/2014/main" id="{B804E72F-44AC-482B-84C0-737041A53C47}"/>
              </a:ext>
            </a:extLst>
          </p:cNvPr>
          <p:cNvCxnSpPr/>
          <p:nvPr/>
        </p:nvCxnSpPr>
        <p:spPr>
          <a:xfrm flipH="1">
            <a:off x="4553229" y="4957004"/>
            <a:ext cx="519792" cy="0"/>
          </a:xfrm>
          <a:prstGeom prst="line">
            <a:avLst/>
          </a:prstGeom>
          <a:ln w="28575">
            <a:solidFill>
              <a:srgbClr val="1B265E"/>
            </a:solidFill>
          </a:ln>
        </p:spPr>
        <p:style>
          <a:lnRef idx="1">
            <a:schemeClr val="accent1"/>
          </a:lnRef>
          <a:fillRef idx="0">
            <a:schemeClr val="accent1"/>
          </a:fillRef>
          <a:effectRef idx="0">
            <a:schemeClr val="accent1"/>
          </a:effectRef>
          <a:fontRef idx="minor">
            <a:schemeClr val="tx1"/>
          </a:fontRef>
        </p:style>
      </p:cxnSp>
      <p:sp>
        <p:nvSpPr>
          <p:cNvPr id="48" name="Title 1">
            <a:extLst>
              <a:ext uri="{FF2B5EF4-FFF2-40B4-BE49-F238E27FC236}">
                <a16:creationId xmlns:a16="http://schemas.microsoft.com/office/drawing/2014/main" id="{E6188044-9CB2-4419-B6F8-061928BABEEA}"/>
              </a:ext>
            </a:extLst>
          </p:cNvPr>
          <p:cNvSpPr txBox="1">
            <a:spLocks/>
          </p:cNvSpPr>
          <p:nvPr/>
        </p:nvSpPr>
        <p:spPr>
          <a:xfrm>
            <a:off x="7062154" y="5607189"/>
            <a:ext cx="2959035" cy="276999"/>
          </a:xfrm>
          <a:prstGeom prst="rect">
            <a:avLst/>
          </a:prstGeom>
        </p:spPr>
        <p:txBody>
          <a:bodyPr lIns="0" tIns="0" rIns="0" bIns="0" anchor="ctr" anchorCtr="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2000" dirty="0">
                <a:ea typeface="Lato Light" panose="020F0502020204030203" pitchFamily="34" charset="0"/>
                <a:cs typeface="Lato Light" panose="020F0502020204030203" pitchFamily="34" charset="0"/>
              </a:rPr>
              <a:t>Simulation I &amp; II</a:t>
            </a:r>
          </a:p>
        </p:txBody>
      </p:sp>
      <p:cxnSp>
        <p:nvCxnSpPr>
          <p:cNvPr id="49" name="Straight Connector 94">
            <a:extLst>
              <a:ext uri="{FF2B5EF4-FFF2-40B4-BE49-F238E27FC236}">
                <a16:creationId xmlns:a16="http://schemas.microsoft.com/office/drawing/2014/main" id="{9483D45B-FCA5-40FA-B742-C423630C1AB8}"/>
              </a:ext>
            </a:extLst>
          </p:cNvPr>
          <p:cNvCxnSpPr/>
          <p:nvPr/>
        </p:nvCxnSpPr>
        <p:spPr>
          <a:xfrm flipH="1">
            <a:off x="7150050" y="5967009"/>
            <a:ext cx="519792" cy="0"/>
          </a:xfrm>
          <a:prstGeom prst="line">
            <a:avLst/>
          </a:prstGeom>
          <a:ln w="28575">
            <a:solidFill>
              <a:srgbClr val="204792"/>
            </a:solidFill>
          </a:ln>
        </p:spPr>
        <p:style>
          <a:lnRef idx="1">
            <a:schemeClr val="accent1"/>
          </a:lnRef>
          <a:fillRef idx="0">
            <a:schemeClr val="accent1"/>
          </a:fillRef>
          <a:effectRef idx="0">
            <a:schemeClr val="accent1"/>
          </a:effectRef>
          <a:fontRef idx="minor">
            <a:schemeClr val="tx1"/>
          </a:fontRef>
        </p:style>
      </p:cxnSp>
      <p:grpSp>
        <p:nvGrpSpPr>
          <p:cNvPr id="50" name="Group 95">
            <a:extLst>
              <a:ext uri="{FF2B5EF4-FFF2-40B4-BE49-F238E27FC236}">
                <a16:creationId xmlns:a16="http://schemas.microsoft.com/office/drawing/2014/main" id="{DE96F5FA-BAB3-48D2-ABC8-59DC367B297B}"/>
              </a:ext>
            </a:extLst>
          </p:cNvPr>
          <p:cNvGrpSpPr/>
          <p:nvPr/>
        </p:nvGrpSpPr>
        <p:grpSpPr>
          <a:xfrm>
            <a:off x="6467775" y="1567426"/>
            <a:ext cx="491193" cy="72172"/>
            <a:chOff x="6467775" y="1953155"/>
            <a:chExt cx="491193" cy="72172"/>
          </a:xfrm>
        </p:grpSpPr>
        <p:cxnSp>
          <p:nvCxnSpPr>
            <p:cNvPr id="51" name="Straight Connector 96">
              <a:extLst>
                <a:ext uri="{FF2B5EF4-FFF2-40B4-BE49-F238E27FC236}">
                  <a16:creationId xmlns:a16="http://schemas.microsoft.com/office/drawing/2014/main" id="{69CCF153-72C9-4ECC-AE14-C65116E8EE26}"/>
                </a:ext>
              </a:extLst>
            </p:cNvPr>
            <p:cNvCxnSpPr/>
            <p:nvPr/>
          </p:nvCxnSpPr>
          <p:spPr>
            <a:xfrm>
              <a:off x="6467775" y="1989241"/>
              <a:ext cx="442613" cy="0"/>
            </a:xfrm>
            <a:prstGeom prst="line">
              <a:avLst/>
            </a:prstGeom>
            <a:ln>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grpSp>
          <p:nvGrpSpPr>
            <p:cNvPr id="52" name="Group 97">
              <a:extLst>
                <a:ext uri="{FF2B5EF4-FFF2-40B4-BE49-F238E27FC236}">
                  <a16:creationId xmlns:a16="http://schemas.microsoft.com/office/drawing/2014/main" id="{8CD14F1D-678E-4DAA-9310-F4B37090795D}"/>
                </a:ext>
              </a:extLst>
            </p:cNvPr>
            <p:cNvGrpSpPr/>
            <p:nvPr/>
          </p:nvGrpSpPr>
          <p:grpSpPr>
            <a:xfrm>
              <a:off x="6886844" y="1953155"/>
              <a:ext cx="72124" cy="72172"/>
              <a:chOff x="5817920" y="1697744"/>
              <a:chExt cx="554021" cy="554389"/>
            </a:xfrm>
          </p:grpSpPr>
          <p:sp>
            <p:nvSpPr>
              <p:cNvPr id="53" name="Oval 98">
                <a:extLst>
                  <a:ext uri="{FF2B5EF4-FFF2-40B4-BE49-F238E27FC236}">
                    <a16:creationId xmlns:a16="http://schemas.microsoft.com/office/drawing/2014/main" id="{83646D0A-8CE4-4730-B785-8E7635929FC9}"/>
                  </a:ext>
                </a:extLst>
              </p:cNvPr>
              <p:cNvSpPr/>
              <p:nvPr/>
            </p:nvSpPr>
            <p:spPr>
              <a:xfrm>
                <a:off x="5846531" y="1727200"/>
                <a:ext cx="496800" cy="495478"/>
              </a:xfrm>
              <a:prstGeom prst="ellipse">
                <a:avLst/>
              </a:prstGeom>
              <a:solidFill>
                <a:schemeClr val="accent1"/>
              </a:solidFill>
              <a:ln w="95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4" name="Oval 99">
                <a:extLst>
                  <a:ext uri="{FF2B5EF4-FFF2-40B4-BE49-F238E27FC236}">
                    <a16:creationId xmlns:a16="http://schemas.microsoft.com/office/drawing/2014/main" id="{038CB781-D85A-42A8-A42A-AE5DAE88A985}"/>
                  </a:ext>
                </a:extLst>
              </p:cNvPr>
              <p:cNvSpPr/>
              <p:nvPr/>
            </p:nvSpPr>
            <p:spPr>
              <a:xfrm>
                <a:off x="5817920" y="1697744"/>
                <a:ext cx="554021" cy="554389"/>
              </a:xfrm>
              <a:prstGeom prst="ellipse">
                <a:avLst/>
              </a:prstGeom>
              <a:solidFill>
                <a:srgbClr val="00B050"/>
              </a:solidFill>
              <a:ln w="3175">
                <a:solidFill>
                  <a:srgbClr val="00B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grpSp>
      <p:grpSp>
        <p:nvGrpSpPr>
          <p:cNvPr id="55" name="Group 100">
            <a:extLst>
              <a:ext uri="{FF2B5EF4-FFF2-40B4-BE49-F238E27FC236}">
                <a16:creationId xmlns:a16="http://schemas.microsoft.com/office/drawing/2014/main" id="{2769E097-0E3B-4F89-A003-C73E8E4478BA}"/>
              </a:ext>
            </a:extLst>
          </p:cNvPr>
          <p:cNvGrpSpPr/>
          <p:nvPr/>
        </p:nvGrpSpPr>
        <p:grpSpPr>
          <a:xfrm flipH="1">
            <a:off x="5213827" y="2650262"/>
            <a:ext cx="491193" cy="72172"/>
            <a:chOff x="6467775" y="1953155"/>
            <a:chExt cx="491193" cy="72172"/>
          </a:xfrm>
        </p:grpSpPr>
        <p:cxnSp>
          <p:nvCxnSpPr>
            <p:cNvPr id="56" name="Straight Connector 101">
              <a:extLst>
                <a:ext uri="{FF2B5EF4-FFF2-40B4-BE49-F238E27FC236}">
                  <a16:creationId xmlns:a16="http://schemas.microsoft.com/office/drawing/2014/main" id="{2B72CBFC-3E79-4A01-8A12-ED3AEBAFF1DB}"/>
                </a:ext>
              </a:extLst>
            </p:cNvPr>
            <p:cNvCxnSpPr/>
            <p:nvPr/>
          </p:nvCxnSpPr>
          <p:spPr>
            <a:xfrm>
              <a:off x="6467775" y="1989241"/>
              <a:ext cx="442613" cy="0"/>
            </a:xfrm>
            <a:prstGeom prst="line">
              <a:avLst/>
            </a:prstGeom>
            <a:ln>
              <a:solidFill>
                <a:srgbClr val="F1F1F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grpSp>
          <p:nvGrpSpPr>
            <p:cNvPr id="57" name="Group 102">
              <a:extLst>
                <a:ext uri="{FF2B5EF4-FFF2-40B4-BE49-F238E27FC236}">
                  <a16:creationId xmlns:a16="http://schemas.microsoft.com/office/drawing/2014/main" id="{472018D1-65AC-47B1-9939-6D6F97D65F19}"/>
                </a:ext>
              </a:extLst>
            </p:cNvPr>
            <p:cNvGrpSpPr/>
            <p:nvPr/>
          </p:nvGrpSpPr>
          <p:grpSpPr>
            <a:xfrm>
              <a:off x="6886844" y="1953155"/>
              <a:ext cx="72124" cy="72172"/>
              <a:chOff x="5817920" y="1697744"/>
              <a:chExt cx="554021" cy="554389"/>
            </a:xfrm>
          </p:grpSpPr>
          <p:sp>
            <p:nvSpPr>
              <p:cNvPr id="58" name="Oval 103">
                <a:extLst>
                  <a:ext uri="{FF2B5EF4-FFF2-40B4-BE49-F238E27FC236}">
                    <a16:creationId xmlns:a16="http://schemas.microsoft.com/office/drawing/2014/main" id="{ACBB83F2-C5CB-4278-A6CE-1004765292A6}"/>
                  </a:ext>
                </a:extLst>
              </p:cNvPr>
              <p:cNvSpPr/>
              <p:nvPr/>
            </p:nvSpPr>
            <p:spPr>
              <a:xfrm>
                <a:off x="5846531" y="1727200"/>
                <a:ext cx="496800" cy="495478"/>
              </a:xfrm>
              <a:prstGeom prst="ellipse">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9" name="Oval 104">
                <a:extLst>
                  <a:ext uri="{FF2B5EF4-FFF2-40B4-BE49-F238E27FC236}">
                    <a16:creationId xmlns:a16="http://schemas.microsoft.com/office/drawing/2014/main" id="{5354013F-DC00-4DF7-B7CE-2F80D5E56E37}"/>
                  </a:ext>
                </a:extLst>
              </p:cNvPr>
              <p:cNvSpPr/>
              <p:nvPr/>
            </p:nvSpPr>
            <p:spPr>
              <a:xfrm>
                <a:off x="5817920" y="1697744"/>
                <a:ext cx="554021" cy="554389"/>
              </a:xfrm>
              <a:prstGeom prst="ellipse">
                <a:avLst/>
              </a:prstGeom>
              <a:solidFill>
                <a:schemeClr val="tx1"/>
              </a:solidFill>
              <a:ln w="3175">
                <a:solidFill>
                  <a:schemeClr val="tx1">
                    <a:alpha val="67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grpSp>
      <p:grpSp>
        <p:nvGrpSpPr>
          <p:cNvPr id="60" name="Group 105">
            <a:extLst>
              <a:ext uri="{FF2B5EF4-FFF2-40B4-BE49-F238E27FC236}">
                <a16:creationId xmlns:a16="http://schemas.microsoft.com/office/drawing/2014/main" id="{36CC5B74-91C0-472F-9940-5E78A293AA4D}"/>
              </a:ext>
            </a:extLst>
          </p:cNvPr>
          <p:cNvGrpSpPr/>
          <p:nvPr/>
        </p:nvGrpSpPr>
        <p:grpSpPr>
          <a:xfrm>
            <a:off x="6482287" y="3668880"/>
            <a:ext cx="491193" cy="72172"/>
            <a:chOff x="6467775" y="1953155"/>
            <a:chExt cx="491193" cy="72172"/>
          </a:xfrm>
        </p:grpSpPr>
        <p:cxnSp>
          <p:nvCxnSpPr>
            <p:cNvPr id="61" name="Straight Connector 106">
              <a:extLst>
                <a:ext uri="{FF2B5EF4-FFF2-40B4-BE49-F238E27FC236}">
                  <a16:creationId xmlns:a16="http://schemas.microsoft.com/office/drawing/2014/main" id="{71003BD1-8921-4969-9716-59B30BC81D94}"/>
                </a:ext>
              </a:extLst>
            </p:cNvPr>
            <p:cNvCxnSpPr/>
            <p:nvPr/>
          </p:nvCxnSpPr>
          <p:spPr>
            <a:xfrm>
              <a:off x="6467775" y="1989241"/>
              <a:ext cx="442613" cy="0"/>
            </a:xfrm>
            <a:prstGeom prst="line">
              <a:avLst/>
            </a:prstGeom>
            <a:ln>
              <a:solidFill>
                <a:srgbClr val="F1F1F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grpSp>
          <p:nvGrpSpPr>
            <p:cNvPr id="62" name="Group 107">
              <a:extLst>
                <a:ext uri="{FF2B5EF4-FFF2-40B4-BE49-F238E27FC236}">
                  <a16:creationId xmlns:a16="http://schemas.microsoft.com/office/drawing/2014/main" id="{1D900C0B-C175-4B8C-A81A-B482B2E17B66}"/>
                </a:ext>
              </a:extLst>
            </p:cNvPr>
            <p:cNvGrpSpPr/>
            <p:nvPr/>
          </p:nvGrpSpPr>
          <p:grpSpPr>
            <a:xfrm>
              <a:off x="6886844" y="1953155"/>
              <a:ext cx="72124" cy="72172"/>
              <a:chOff x="5817920" y="1697744"/>
              <a:chExt cx="554021" cy="554389"/>
            </a:xfrm>
          </p:grpSpPr>
          <p:sp>
            <p:nvSpPr>
              <p:cNvPr id="63" name="Oval 108">
                <a:extLst>
                  <a:ext uri="{FF2B5EF4-FFF2-40B4-BE49-F238E27FC236}">
                    <a16:creationId xmlns:a16="http://schemas.microsoft.com/office/drawing/2014/main" id="{0647D9CE-905F-4675-B00B-C8B2FB3D78E4}"/>
                  </a:ext>
                </a:extLst>
              </p:cNvPr>
              <p:cNvSpPr/>
              <p:nvPr/>
            </p:nvSpPr>
            <p:spPr>
              <a:xfrm>
                <a:off x="5846531" y="1727200"/>
                <a:ext cx="496800" cy="495478"/>
              </a:xfrm>
              <a:prstGeom prst="ellipse">
                <a:avLst/>
              </a:prstGeom>
              <a:solidFill>
                <a:schemeClr val="accent4"/>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4" name="Oval 109">
                <a:extLst>
                  <a:ext uri="{FF2B5EF4-FFF2-40B4-BE49-F238E27FC236}">
                    <a16:creationId xmlns:a16="http://schemas.microsoft.com/office/drawing/2014/main" id="{69D12F1F-4F28-49B7-B46A-93AF0FF84EDC}"/>
                  </a:ext>
                </a:extLst>
              </p:cNvPr>
              <p:cNvSpPr/>
              <p:nvPr/>
            </p:nvSpPr>
            <p:spPr>
              <a:xfrm>
                <a:off x="5817920" y="1697744"/>
                <a:ext cx="554021" cy="554389"/>
              </a:xfrm>
              <a:prstGeom prst="ellipse">
                <a:avLst/>
              </a:prstGeom>
              <a:solidFill>
                <a:srgbClr val="7C1518"/>
              </a:solidFill>
              <a:ln w="3175">
                <a:solidFill>
                  <a:srgbClr val="7C1518">
                    <a:alpha val="67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grpSp>
      <p:grpSp>
        <p:nvGrpSpPr>
          <p:cNvPr id="65" name="Group 110">
            <a:extLst>
              <a:ext uri="{FF2B5EF4-FFF2-40B4-BE49-F238E27FC236}">
                <a16:creationId xmlns:a16="http://schemas.microsoft.com/office/drawing/2014/main" id="{33B354C2-BBDF-47A4-A92A-E350ACBF0ADA}"/>
              </a:ext>
            </a:extLst>
          </p:cNvPr>
          <p:cNvGrpSpPr/>
          <p:nvPr/>
        </p:nvGrpSpPr>
        <p:grpSpPr>
          <a:xfrm>
            <a:off x="6435524" y="5706756"/>
            <a:ext cx="491193" cy="72172"/>
            <a:chOff x="6467775" y="1953155"/>
            <a:chExt cx="491193" cy="72172"/>
          </a:xfrm>
        </p:grpSpPr>
        <p:cxnSp>
          <p:nvCxnSpPr>
            <p:cNvPr id="66" name="Straight Connector 111">
              <a:extLst>
                <a:ext uri="{FF2B5EF4-FFF2-40B4-BE49-F238E27FC236}">
                  <a16:creationId xmlns:a16="http://schemas.microsoft.com/office/drawing/2014/main" id="{275E04C0-DC5E-4341-B89D-A3183829C861}"/>
                </a:ext>
              </a:extLst>
            </p:cNvPr>
            <p:cNvCxnSpPr/>
            <p:nvPr/>
          </p:nvCxnSpPr>
          <p:spPr>
            <a:xfrm>
              <a:off x="6467775" y="1989241"/>
              <a:ext cx="442613" cy="0"/>
            </a:xfrm>
            <a:prstGeom prst="line">
              <a:avLst/>
            </a:prstGeom>
            <a:ln>
              <a:solidFill>
                <a:srgbClr val="F1F1F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grpSp>
          <p:nvGrpSpPr>
            <p:cNvPr id="67" name="Group 112">
              <a:extLst>
                <a:ext uri="{FF2B5EF4-FFF2-40B4-BE49-F238E27FC236}">
                  <a16:creationId xmlns:a16="http://schemas.microsoft.com/office/drawing/2014/main" id="{CE5535A2-EE01-46D5-8305-EFDD1B2E02A5}"/>
                </a:ext>
              </a:extLst>
            </p:cNvPr>
            <p:cNvGrpSpPr/>
            <p:nvPr/>
          </p:nvGrpSpPr>
          <p:grpSpPr>
            <a:xfrm>
              <a:off x="6886844" y="1953155"/>
              <a:ext cx="72124" cy="72172"/>
              <a:chOff x="5817920" y="1697744"/>
              <a:chExt cx="554021" cy="554389"/>
            </a:xfrm>
          </p:grpSpPr>
          <p:sp>
            <p:nvSpPr>
              <p:cNvPr id="68" name="Oval 113">
                <a:extLst>
                  <a:ext uri="{FF2B5EF4-FFF2-40B4-BE49-F238E27FC236}">
                    <a16:creationId xmlns:a16="http://schemas.microsoft.com/office/drawing/2014/main" id="{5B2DCEB2-27F4-4180-82D3-2E0B7F800382}"/>
                  </a:ext>
                </a:extLst>
              </p:cNvPr>
              <p:cNvSpPr/>
              <p:nvPr/>
            </p:nvSpPr>
            <p:spPr>
              <a:xfrm>
                <a:off x="5846531" y="1727200"/>
                <a:ext cx="496800" cy="495478"/>
              </a:xfrm>
              <a:prstGeom prst="ellipse">
                <a:avLst/>
              </a:prstGeom>
              <a:solidFill>
                <a:schemeClr val="accent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9" name="Oval 114">
                <a:extLst>
                  <a:ext uri="{FF2B5EF4-FFF2-40B4-BE49-F238E27FC236}">
                    <a16:creationId xmlns:a16="http://schemas.microsoft.com/office/drawing/2014/main" id="{ABB4A9A4-AC48-4EC7-962E-9DDCD34978CE}"/>
                  </a:ext>
                </a:extLst>
              </p:cNvPr>
              <p:cNvSpPr/>
              <p:nvPr/>
            </p:nvSpPr>
            <p:spPr>
              <a:xfrm>
                <a:off x="5817920" y="1697744"/>
                <a:ext cx="554021" cy="554389"/>
              </a:xfrm>
              <a:prstGeom prst="ellipse">
                <a:avLst/>
              </a:prstGeom>
              <a:solidFill>
                <a:srgbClr val="204792"/>
              </a:solidFill>
              <a:ln w="3175">
                <a:solidFill>
                  <a:srgbClr val="204792">
                    <a:alpha val="67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grpSp>
      <p:grpSp>
        <p:nvGrpSpPr>
          <p:cNvPr id="70" name="Group 115">
            <a:extLst>
              <a:ext uri="{FF2B5EF4-FFF2-40B4-BE49-F238E27FC236}">
                <a16:creationId xmlns:a16="http://schemas.microsoft.com/office/drawing/2014/main" id="{2853CF15-5A94-4783-9C8A-1F13B71136EC}"/>
              </a:ext>
            </a:extLst>
          </p:cNvPr>
          <p:cNvGrpSpPr/>
          <p:nvPr/>
        </p:nvGrpSpPr>
        <p:grpSpPr>
          <a:xfrm flipH="1">
            <a:off x="5217557" y="4687499"/>
            <a:ext cx="487463" cy="68337"/>
            <a:chOff x="6467775" y="1953154"/>
            <a:chExt cx="487463" cy="68337"/>
          </a:xfrm>
        </p:grpSpPr>
        <p:cxnSp>
          <p:nvCxnSpPr>
            <p:cNvPr id="71" name="Straight Connector 116">
              <a:extLst>
                <a:ext uri="{FF2B5EF4-FFF2-40B4-BE49-F238E27FC236}">
                  <a16:creationId xmlns:a16="http://schemas.microsoft.com/office/drawing/2014/main" id="{36F4500C-9418-4017-940A-556A3EF6450E}"/>
                </a:ext>
              </a:extLst>
            </p:cNvPr>
            <p:cNvCxnSpPr/>
            <p:nvPr/>
          </p:nvCxnSpPr>
          <p:spPr>
            <a:xfrm>
              <a:off x="6467775" y="1989241"/>
              <a:ext cx="442613" cy="0"/>
            </a:xfrm>
            <a:prstGeom prst="line">
              <a:avLst/>
            </a:prstGeom>
            <a:ln>
              <a:solidFill>
                <a:srgbClr val="F1F1F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grpSp>
          <p:nvGrpSpPr>
            <p:cNvPr id="72" name="Group 117">
              <a:extLst>
                <a:ext uri="{FF2B5EF4-FFF2-40B4-BE49-F238E27FC236}">
                  <a16:creationId xmlns:a16="http://schemas.microsoft.com/office/drawing/2014/main" id="{2BE4E3B2-3796-41EF-92B7-7840EA6A2228}"/>
                </a:ext>
              </a:extLst>
            </p:cNvPr>
            <p:cNvGrpSpPr/>
            <p:nvPr/>
          </p:nvGrpSpPr>
          <p:grpSpPr>
            <a:xfrm>
              <a:off x="6886839" y="1953154"/>
              <a:ext cx="68399" cy="68337"/>
              <a:chOff x="5817920" y="1697744"/>
              <a:chExt cx="525411" cy="524934"/>
            </a:xfrm>
          </p:grpSpPr>
          <p:sp>
            <p:nvSpPr>
              <p:cNvPr id="73" name="Oval 118">
                <a:extLst>
                  <a:ext uri="{FF2B5EF4-FFF2-40B4-BE49-F238E27FC236}">
                    <a16:creationId xmlns:a16="http://schemas.microsoft.com/office/drawing/2014/main" id="{149D538A-E54E-455D-95E4-90CD468EF8E7}"/>
                  </a:ext>
                </a:extLst>
              </p:cNvPr>
              <p:cNvSpPr/>
              <p:nvPr/>
            </p:nvSpPr>
            <p:spPr>
              <a:xfrm>
                <a:off x="5846531" y="1727200"/>
                <a:ext cx="496800" cy="495478"/>
              </a:xfrm>
              <a:prstGeom prst="ellipse">
                <a:avLst/>
              </a:prstGeom>
              <a:solidFill>
                <a:schemeClr val="accent5"/>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74" name="Oval 119">
                <a:extLst>
                  <a:ext uri="{FF2B5EF4-FFF2-40B4-BE49-F238E27FC236}">
                    <a16:creationId xmlns:a16="http://schemas.microsoft.com/office/drawing/2014/main" id="{C7CFB222-E4F6-4095-956E-84A81F868413}"/>
                  </a:ext>
                </a:extLst>
              </p:cNvPr>
              <p:cNvSpPr/>
              <p:nvPr/>
            </p:nvSpPr>
            <p:spPr>
              <a:xfrm>
                <a:off x="5817920" y="1697744"/>
                <a:ext cx="417751" cy="351190"/>
              </a:xfrm>
              <a:prstGeom prst="ellipse">
                <a:avLst/>
              </a:prstGeom>
              <a:solidFill>
                <a:srgbClr val="1B265E"/>
              </a:solidFill>
              <a:ln w="3175">
                <a:solidFill>
                  <a:srgbClr val="1B265E">
                    <a:alpha val="67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grpSp>
      <p:grpSp>
        <p:nvGrpSpPr>
          <p:cNvPr id="75" name="Group 120">
            <a:extLst>
              <a:ext uri="{FF2B5EF4-FFF2-40B4-BE49-F238E27FC236}">
                <a16:creationId xmlns:a16="http://schemas.microsoft.com/office/drawing/2014/main" id="{F4F15D0C-C18D-46DE-8383-9405BA97C776}"/>
              </a:ext>
            </a:extLst>
          </p:cNvPr>
          <p:cNvGrpSpPr/>
          <p:nvPr/>
        </p:nvGrpSpPr>
        <p:grpSpPr>
          <a:xfrm>
            <a:off x="2797872" y="2143174"/>
            <a:ext cx="6574127" cy="6351"/>
            <a:chOff x="2797874" y="2514600"/>
            <a:chExt cx="6574126" cy="6350"/>
          </a:xfrm>
        </p:grpSpPr>
        <p:cxnSp>
          <p:nvCxnSpPr>
            <p:cNvPr id="76" name="Straight Connector 121">
              <a:extLst>
                <a:ext uri="{FF2B5EF4-FFF2-40B4-BE49-F238E27FC236}">
                  <a16:creationId xmlns:a16="http://schemas.microsoft.com/office/drawing/2014/main" id="{AB967ED8-143B-46BD-A2B7-05C5724DF72D}"/>
                </a:ext>
              </a:extLst>
            </p:cNvPr>
            <p:cNvCxnSpPr/>
            <p:nvPr/>
          </p:nvCxnSpPr>
          <p:spPr>
            <a:xfrm>
              <a:off x="2820000" y="2514600"/>
              <a:ext cx="6552000" cy="0"/>
            </a:xfrm>
            <a:prstGeom prst="line">
              <a:avLst/>
            </a:prstGeom>
            <a:ln>
              <a:solidFill>
                <a:schemeClr val="bg1">
                  <a:lumMod val="85000"/>
                  <a:alpha val="71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122">
              <a:extLst>
                <a:ext uri="{FF2B5EF4-FFF2-40B4-BE49-F238E27FC236}">
                  <a16:creationId xmlns:a16="http://schemas.microsoft.com/office/drawing/2014/main" id="{6A99BA00-B2CE-42D8-BBE5-CF8831D3B682}"/>
                </a:ext>
              </a:extLst>
            </p:cNvPr>
            <p:cNvCxnSpPr/>
            <p:nvPr/>
          </p:nvCxnSpPr>
          <p:spPr>
            <a:xfrm>
              <a:off x="2797874" y="2520950"/>
              <a:ext cx="6552000"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grpSp>
        <p:nvGrpSpPr>
          <p:cNvPr id="78" name="Group 123">
            <a:extLst>
              <a:ext uri="{FF2B5EF4-FFF2-40B4-BE49-F238E27FC236}">
                <a16:creationId xmlns:a16="http://schemas.microsoft.com/office/drawing/2014/main" id="{405FF512-4233-40B8-8B89-FF1C21C83C37}"/>
              </a:ext>
            </a:extLst>
          </p:cNvPr>
          <p:cNvGrpSpPr/>
          <p:nvPr/>
        </p:nvGrpSpPr>
        <p:grpSpPr>
          <a:xfrm>
            <a:off x="2797872" y="3197274"/>
            <a:ext cx="6574127" cy="6351"/>
            <a:chOff x="2797874" y="3568700"/>
            <a:chExt cx="6574126" cy="6350"/>
          </a:xfrm>
        </p:grpSpPr>
        <p:cxnSp>
          <p:nvCxnSpPr>
            <p:cNvPr id="79" name="Straight Connector 124">
              <a:extLst>
                <a:ext uri="{FF2B5EF4-FFF2-40B4-BE49-F238E27FC236}">
                  <a16:creationId xmlns:a16="http://schemas.microsoft.com/office/drawing/2014/main" id="{DA059336-9537-47A3-A117-ABF98580024E}"/>
                </a:ext>
              </a:extLst>
            </p:cNvPr>
            <p:cNvCxnSpPr/>
            <p:nvPr/>
          </p:nvCxnSpPr>
          <p:spPr>
            <a:xfrm>
              <a:off x="2820000" y="3568700"/>
              <a:ext cx="6552000" cy="0"/>
            </a:xfrm>
            <a:prstGeom prst="line">
              <a:avLst/>
            </a:prstGeom>
            <a:ln>
              <a:solidFill>
                <a:schemeClr val="bg1">
                  <a:lumMod val="85000"/>
                  <a:alpha val="71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125">
              <a:extLst>
                <a:ext uri="{FF2B5EF4-FFF2-40B4-BE49-F238E27FC236}">
                  <a16:creationId xmlns:a16="http://schemas.microsoft.com/office/drawing/2014/main" id="{C33CE9D7-3D17-43F2-85D5-8770830CEE4F}"/>
                </a:ext>
              </a:extLst>
            </p:cNvPr>
            <p:cNvCxnSpPr/>
            <p:nvPr/>
          </p:nvCxnSpPr>
          <p:spPr>
            <a:xfrm>
              <a:off x="2797874" y="3575050"/>
              <a:ext cx="6552000"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grpSp>
        <p:nvGrpSpPr>
          <p:cNvPr id="81" name="Group 126">
            <a:extLst>
              <a:ext uri="{FF2B5EF4-FFF2-40B4-BE49-F238E27FC236}">
                <a16:creationId xmlns:a16="http://schemas.microsoft.com/office/drawing/2014/main" id="{BE58DB56-7F05-4C14-BA10-2AEE4F65D900}"/>
              </a:ext>
            </a:extLst>
          </p:cNvPr>
          <p:cNvGrpSpPr/>
          <p:nvPr/>
        </p:nvGrpSpPr>
        <p:grpSpPr>
          <a:xfrm>
            <a:off x="2797872" y="4251374"/>
            <a:ext cx="6574127" cy="6351"/>
            <a:chOff x="2797874" y="4622800"/>
            <a:chExt cx="6574126" cy="6350"/>
          </a:xfrm>
        </p:grpSpPr>
        <p:cxnSp>
          <p:nvCxnSpPr>
            <p:cNvPr id="82" name="Straight Connector 127">
              <a:extLst>
                <a:ext uri="{FF2B5EF4-FFF2-40B4-BE49-F238E27FC236}">
                  <a16:creationId xmlns:a16="http://schemas.microsoft.com/office/drawing/2014/main" id="{D5146F18-CBA6-4A6C-9A66-C8468D274F57}"/>
                </a:ext>
              </a:extLst>
            </p:cNvPr>
            <p:cNvCxnSpPr/>
            <p:nvPr/>
          </p:nvCxnSpPr>
          <p:spPr>
            <a:xfrm>
              <a:off x="2820000" y="4622800"/>
              <a:ext cx="6552000" cy="0"/>
            </a:xfrm>
            <a:prstGeom prst="line">
              <a:avLst/>
            </a:prstGeom>
            <a:ln>
              <a:solidFill>
                <a:schemeClr val="bg1">
                  <a:lumMod val="85000"/>
                  <a:alpha val="71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128">
              <a:extLst>
                <a:ext uri="{FF2B5EF4-FFF2-40B4-BE49-F238E27FC236}">
                  <a16:creationId xmlns:a16="http://schemas.microsoft.com/office/drawing/2014/main" id="{1664D890-F884-499F-8B84-873944282AC3}"/>
                </a:ext>
              </a:extLst>
            </p:cNvPr>
            <p:cNvCxnSpPr/>
            <p:nvPr/>
          </p:nvCxnSpPr>
          <p:spPr>
            <a:xfrm>
              <a:off x="2797874" y="4629150"/>
              <a:ext cx="6552000"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grpSp>
        <p:nvGrpSpPr>
          <p:cNvPr id="84" name="Group 129">
            <a:extLst>
              <a:ext uri="{FF2B5EF4-FFF2-40B4-BE49-F238E27FC236}">
                <a16:creationId xmlns:a16="http://schemas.microsoft.com/office/drawing/2014/main" id="{A4892FD1-B9B7-4594-8749-B707B379303C}"/>
              </a:ext>
            </a:extLst>
          </p:cNvPr>
          <p:cNvGrpSpPr/>
          <p:nvPr/>
        </p:nvGrpSpPr>
        <p:grpSpPr>
          <a:xfrm>
            <a:off x="2797872" y="5305474"/>
            <a:ext cx="6574127" cy="6351"/>
            <a:chOff x="2797874" y="5676900"/>
            <a:chExt cx="6574126" cy="6350"/>
          </a:xfrm>
        </p:grpSpPr>
        <p:cxnSp>
          <p:nvCxnSpPr>
            <p:cNvPr id="85" name="Straight Connector 130">
              <a:extLst>
                <a:ext uri="{FF2B5EF4-FFF2-40B4-BE49-F238E27FC236}">
                  <a16:creationId xmlns:a16="http://schemas.microsoft.com/office/drawing/2014/main" id="{AD4C679B-173B-4DC1-8A90-21D2FD42EE42}"/>
                </a:ext>
              </a:extLst>
            </p:cNvPr>
            <p:cNvCxnSpPr/>
            <p:nvPr/>
          </p:nvCxnSpPr>
          <p:spPr>
            <a:xfrm>
              <a:off x="2820000" y="5676900"/>
              <a:ext cx="6552000" cy="0"/>
            </a:xfrm>
            <a:prstGeom prst="line">
              <a:avLst/>
            </a:prstGeom>
            <a:ln>
              <a:solidFill>
                <a:schemeClr val="bg1">
                  <a:lumMod val="85000"/>
                  <a:alpha val="71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131">
              <a:extLst>
                <a:ext uri="{FF2B5EF4-FFF2-40B4-BE49-F238E27FC236}">
                  <a16:creationId xmlns:a16="http://schemas.microsoft.com/office/drawing/2014/main" id="{04F57624-AA92-4096-97E3-0F78EF1D8E71}"/>
                </a:ext>
              </a:extLst>
            </p:cNvPr>
            <p:cNvCxnSpPr/>
            <p:nvPr/>
          </p:nvCxnSpPr>
          <p:spPr>
            <a:xfrm>
              <a:off x="2797874" y="5683250"/>
              <a:ext cx="6552000"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pic>
        <p:nvPicPr>
          <p:cNvPr id="93" name="Immagine 92" descr="Immagine che contiene stanza, scena, edificio, verde&#10;&#10;Descrizione generata automaticamente">
            <a:extLst>
              <a:ext uri="{FF2B5EF4-FFF2-40B4-BE49-F238E27FC236}">
                <a16:creationId xmlns:a16="http://schemas.microsoft.com/office/drawing/2014/main" id="{411026C9-22ED-4223-A9BC-0D4A2497064E}"/>
              </a:ext>
            </a:extLst>
          </p:cNvPr>
          <p:cNvPicPr>
            <a:picLocks noChangeAspect="1"/>
          </p:cNvPicPr>
          <p:nvPr/>
        </p:nvPicPr>
        <p:blipFill>
          <a:blip r:embed="rId3"/>
          <a:stretch>
            <a:fillRect/>
          </a:stretch>
        </p:blipFill>
        <p:spPr>
          <a:xfrm>
            <a:off x="5724592" y="1237965"/>
            <a:ext cx="755184" cy="755184"/>
          </a:xfrm>
          <a:prstGeom prst="rect">
            <a:avLst/>
          </a:prstGeom>
        </p:spPr>
      </p:pic>
      <p:pic>
        <p:nvPicPr>
          <p:cNvPr id="95" name="Immagine 94" descr="Immagine che contiene stanza, scena, edificio, nero&#10;&#10;Descrizione generata automaticamente">
            <a:extLst>
              <a:ext uri="{FF2B5EF4-FFF2-40B4-BE49-F238E27FC236}">
                <a16:creationId xmlns:a16="http://schemas.microsoft.com/office/drawing/2014/main" id="{17BDD0E0-2D64-409A-8F47-FAFF40A816A0}"/>
              </a:ext>
            </a:extLst>
          </p:cNvPr>
          <p:cNvPicPr>
            <a:picLocks noChangeAspect="1"/>
          </p:cNvPicPr>
          <p:nvPr/>
        </p:nvPicPr>
        <p:blipFill>
          <a:blip r:embed="rId4"/>
          <a:stretch>
            <a:fillRect/>
          </a:stretch>
        </p:blipFill>
        <p:spPr>
          <a:xfrm>
            <a:off x="5728270" y="2282832"/>
            <a:ext cx="751506" cy="751506"/>
          </a:xfrm>
          <a:prstGeom prst="rect">
            <a:avLst/>
          </a:prstGeom>
        </p:spPr>
      </p:pic>
      <p:pic>
        <p:nvPicPr>
          <p:cNvPr id="97" name="Immagine 96" descr="Immagine che contiene stanza, scena, edificio&#10;&#10;Descrizione generata automaticamente">
            <a:extLst>
              <a:ext uri="{FF2B5EF4-FFF2-40B4-BE49-F238E27FC236}">
                <a16:creationId xmlns:a16="http://schemas.microsoft.com/office/drawing/2014/main" id="{9F7C8F65-D92C-454D-96D7-5531EC9B5412}"/>
              </a:ext>
            </a:extLst>
          </p:cNvPr>
          <p:cNvPicPr>
            <a:picLocks noChangeAspect="1"/>
          </p:cNvPicPr>
          <p:nvPr/>
        </p:nvPicPr>
        <p:blipFill>
          <a:blip r:embed="rId5"/>
          <a:stretch>
            <a:fillRect/>
          </a:stretch>
        </p:blipFill>
        <p:spPr>
          <a:xfrm>
            <a:off x="5715375" y="3370484"/>
            <a:ext cx="752400" cy="752400"/>
          </a:xfrm>
          <a:prstGeom prst="rect">
            <a:avLst/>
          </a:prstGeom>
        </p:spPr>
      </p:pic>
      <p:pic>
        <p:nvPicPr>
          <p:cNvPr id="99" name="Immagine 98" descr="Immagine che contiene stanza&#10;&#10;Descrizione generata automaticamente">
            <a:extLst>
              <a:ext uri="{FF2B5EF4-FFF2-40B4-BE49-F238E27FC236}">
                <a16:creationId xmlns:a16="http://schemas.microsoft.com/office/drawing/2014/main" id="{8E0A6F46-E33D-4ED4-BE75-F3395FB4C2DE}"/>
              </a:ext>
            </a:extLst>
          </p:cNvPr>
          <p:cNvPicPr>
            <a:picLocks noChangeAspect="1"/>
          </p:cNvPicPr>
          <p:nvPr/>
        </p:nvPicPr>
        <p:blipFill>
          <a:blip r:embed="rId6"/>
          <a:stretch>
            <a:fillRect/>
          </a:stretch>
        </p:blipFill>
        <p:spPr>
          <a:xfrm>
            <a:off x="5712822" y="4413057"/>
            <a:ext cx="752400" cy="752400"/>
          </a:xfrm>
          <a:prstGeom prst="rect">
            <a:avLst/>
          </a:prstGeom>
        </p:spPr>
      </p:pic>
      <p:pic>
        <p:nvPicPr>
          <p:cNvPr id="101" name="Immagine 100" descr="Immagine che contiene stanza, scena, edificio&#10;&#10;Descrizione generata automaticamente">
            <a:extLst>
              <a:ext uri="{FF2B5EF4-FFF2-40B4-BE49-F238E27FC236}">
                <a16:creationId xmlns:a16="http://schemas.microsoft.com/office/drawing/2014/main" id="{F71B4DD1-4012-4776-9106-63EA14817B59}"/>
              </a:ext>
            </a:extLst>
          </p:cNvPr>
          <p:cNvPicPr>
            <a:picLocks noChangeAspect="1"/>
          </p:cNvPicPr>
          <p:nvPr/>
        </p:nvPicPr>
        <p:blipFill>
          <a:blip r:embed="rId7"/>
          <a:stretch>
            <a:fillRect/>
          </a:stretch>
        </p:blipFill>
        <p:spPr>
          <a:xfrm>
            <a:off x="5698268" y="5471636"/>
            <a:ext cx="766954" cy="766954"/>
          </a:xfrm>
          <a:prstGeom prst="rect">
            <a:avLst/>
          </a:prstGeom>
        </p:spPr>
      </p:pic>
      <p:sp>
        <p:nvSpPr>
          <p:cNvPr id="102" name="TextBox 80">
            <a:extLst>
              <a:ext uri="{FF2B5EF4-FFF2-40B4-BE49-F238E27FC236}">
                <a16:creationId xmlns:a16="http://schemas.microsoft.com/office/drawing/2014/main" id="{A3366A28-C2EE-4E30-982A-7BFA540ABE6B}"/>
              </a:ext>
            </a:extLst>
          </p:cNvPr>
          <p:cNvSpPr txBox="1"/>
          <p:nvPr/>
        </p:nvSpPr>
        <p:spPr>
          <a:xfrm>
            <a:off x="2354764" y="1322006"/>
            <a:ext cx="2959035" cy="492122"/>
          </a:xfrm>
          <a:prstGeom prst="rect">
            <a:avLst/>
          </a:prstGeom>
          <a:noFill/>
        </p:spPr>
        <p:txBody>
          <a:bodyPr wrap="square" lIns="0" tIns="0" rIns="0" bIns="0" rtlCol="0" anchor="t" anchorCtr="0">
            <a:spAutoFit/>
          </a:bodyPr>
          <a:lstStyle/>
          <a:p>
            <a:pPr algn="r">
              <a:lnSpc>
                <a:spcPct val="130000"/>
              </a:lnSpc>
            </a:pPr>
            <a:r>
              <a:rPr lang="en-IN" sz="1300" dirty="0">
                <a:solidFill>
                  <a:schemeClr val="bg1">
                    <a:lumMod val="50000"/>
                  </a:schemeClr>
                </a:solidFill>
                <a:ea typeface="Lato Light" panose="020F0502020204030203" pitchFamily="34" charset="0"/>
                <a:cs typeface="Lato Light" panose="020F0502020204030203" pitchFamily="34" charset="0"/>
              </a:rPr>
              <a:t>A brief introduction to our idea and its business implications</a:t>
            </a:r>
          </a:p>
        </p:txBody>
      </p:sp>
      <p:sp>
        <p:nvSpPr>
          <p:cNvPr id="103" name="TextBox 80">
            <a:extLst>
              <a:ext uri="{FF2B5EF4-FFF2-40B4-BE49-F238E27FC236}">
                <a16:creationId xmlns:a16="http://schemas.microsoft.com/office/drawing/2014/main" id="{A6D3F77E-2B89-4BC0-A6CB-203C27ACDA62}"/>
              </a:ext>
            </a:extLst>
          </p:cNvPr>
          <p:cNvSpPr txBox="1"/>
          <p:nvPr/>
        </p:nvSpPr>
        <p:spPr>
          <a:xfrm>
            <a:off x="6748563" y="2478572"/>
            <a:ext cx="2959035" cy="492122"/>
          </a:xfrm>
          <a:prstGeom prst="rect">
            <a:avLst/>
          </a:prstGeom>
          <a:noFill/>
        </p:spPr>
        <p:txBody>
          <a:bodyPr wrap="square" lIns="0" tIns="0" rIns="0" bIns="0" rtlCol="0" anchor="t" anchorCtr="0">
            <a:spAutoFit/>
          </a:bodyPr>
          <a:lstStyle/>
          <a:p>
            <a:pPr algn="r">
              <a:lnSpc>
                <a:spcPct val="130000"/>
              </a:lnSpc>
            </a:pPr>
            <a:r>
              <a:rPr lang="en-IN" sz="1300" dirty="0">
                <a:solidFill>
                  <a:schemeClr val="bg1">
                    <a:lumMod val="50000"/>
                  </a:schemeClr>
                </a:solidFill>
                <a:ea typeface="Lato Light" panose="020F0502020204030203" pitchFamily="34" charset="0"/>
                <a:cs typeface="Lato Light" panose="020F0502020204030203" pitchFamily="34" charset="0"/>
              </a:rPr>
              <a:t>The reasons why the Blockchain system  can  be applied in this field</a:t>
            </a:r>
          </a:p>
        </p:txBody>
      </p:sp>
      <p:sp>
        <p:nvSpPr>
          <p:cNvPr id="104" name="TextBox 80">
            <a:extLst>
              <a:ext uri="{FF2B5EF4-FFF2-40B4-BE49-F238E27FC236}">
                <a16:creationId xmlns:a16="http://schemas.microsoft.com/office/drawing/2014/main" id="{95E509DC-7A8E-4DC5-AED8-AFF2058085C5}"/>
              </a:ext>
            </a:extLst>
          </p:cNvPr>
          <p:cNvSpPr txBox="1"/>
          <p:nvPr/>
        </p:nvSpPr>
        <p:spPr>
          <a:xfrm>
            <a:off x="2354764" y="3500852"/>
            <a:ext cx="2959035" cy="492122"/>
          </a:xfrm>
          <a:prstGeom prst="rect">
            <a:avLst/>
          </a:prstGeom>
          <a:noFill/>
        </p:spPr>
        <p:txBody>
          <a:bodyPr wrap="square" lIns="0" tIns="0" rIns="0" bIns="0" rtlCol="0" anchor="t" anchorCtr="0">
            <a:spAutoFit/>
          </a:bodyPr>
          <a:lstStyle/>
          <a:p>
            <a:pPr algn="r">
              <a:lnSpc>
                <a:spcPct val="130000"/>
              </a:lnSpc>
            </a:pPr>
            <a:r>
              <a:rPr lang="en-IN" sz="1300" dirty="0">
                <a:solidFill>
                  <a:schemeClr val="bg1">
                    <a:lumMod val="50000"/>
                  </a:schemeClr>
                </a:solidFill>
                <a:ea typeface="Lato Light" panose="020F0502020204030203" pitchFamily="34" charset="0"/>
                <a:cs typeface="Lato Light" panose="020F0502020204030203" pitchFamily="34" charset="0"/>
              </a:rPr>
              <a:t>The statements under which our project works</a:t>
            </a:r>
          </a:p>
        </p:txBody>
      </p:sp>
      <p:sp>
        <p:nvSpPr>
          <p:cNvPr id="105" name="TextBox 80">
            <a:extLst>
              <a:ext uri="{FF2B5EF4-FFF2-40B4-BE49-F238E27FC236}">
                <a16:creationId xmlns:a16="http://schemas.microsoft.com/office/drawing/2014/main" id="{DD1751CF-B8AA-49BA-B508-1C2C9F73994D}"/>
              </a:ext>
            </a:extLst>
          </p:cNvPr>
          <p:cNvSpPr txBox="1"/>
          <p:nvPr/>
        </p:nvSpPr>
        <p:spPr>
          <a:xfrm>
            <a:off x="6748563" y="4622238"/>
            <a:ext cx="2959035" cy="492122"/>
          </a:xfrm>
          <a:prstGeom prst="rect">
            <a:avLst/>
          </a:prstGeom>
          <a:noFill/>
        </p:spPr>
        <p:txBody>
          <a:bodyPr wrap="square" lIns="0" tIns="0" rIns="0" bIns="0" rtlCol="0" anchor="t" anchorCtr="0">
            <a:spAutoFit/>
          </a:bodyPr>
          <a:lstStyle/>
          <a:p>
            <a:pPr algn="r">
              <a:lnSpc>
                <a:spcPct val="130000"/>
              </a:lnSpc>
            </a:pPr>
            <a:r>
              <a:rPr lang="en-IN" sz="1300" dirty="0">
                <a:solidFill>
                  <a:schemeClr val="bg1">
                    <a:lumMod val="50000"/>
                  </a:schemeClr>
                </a:solidFill>
                <a:ea typeface="Lato Light" panose="020F0502020204030203" pitchFamily="34" charset="0"/>
                <a:cs typeface="Lato Light" panose="020F0502020204030203" pitchFamily="34" charset="0"/>
              </a:rPr>
              <a:t>An outline of the various phases of the game under the smart contract </a:t>
            </a:r>
          </a:p>
        </p:txBody>
      </p:sp>
      <p:sp>
        <p:nvSpPr>
          <p:cNvPr id="106" name="TextBox 80">
            <a:extLst>
              <a:ext uri="{FF2B5EF4-FFF2-40B4-BE49-F238E27FC236}">
                <a16:creationId xmlns:a16="http://schemas.microsoft.com/office/drawing/2014/main" id="{FE497129-7EA1-47D0-90C4-025C0FFE4ADA}"/>
              </a:ext>
            </a:extLst>
          </p:cNvPr>
          <p:cNvSpPr txBox="1"/>
          <p:nvPr/>
        </p:nvSpPr>
        <p:spPr>
          <a:xfrm>
            <a:off x="2346137" y="5536723"/>
            <a:ext cx="2959035" cy="492122"/>
          </a:xfrm>
          <a:prstGeom prst="rect">
            <a:avLst/>
          </a:prstGeom>
          <a:noFill/>
        </p:spPr>
        <p:txBody>
          <a:bodyPr wrap="square" lIns="0" tIns="0" rIns="0" bIns="0" rtlCol="0" anchor="t" anchorCtr="0">
            <a:spAutoFit/>
          </a:bodyPr>
          <a:lstStyle/>
          <a:p>
            <a:pPr algn="r">
              <a:lnSpc>
                <a:spcPct val="130000"/>
              </a:lnSpc>
            </a:pPr>
            <a:r>
              <a:rPr lang="en-IN" sz="1300" dirty="0">
                <a:solidFill>
                  <a:schemeClr val="bg1">
                    <a:lumMod val="50000"/>
                  </a:schemeClr>
                </a:solidFill>
                <a:ea typeface="Lato Light" panose="020F0502020204030203" pitchFamily="34" charset="0"/>
                <a:cs typeface="Lato Light" panose="020F0502020204030203" pitchFamily="34" charset="0"/>
              </a:rPr>
              <a:t>Two simple examples  in a “real” setting</a:t>
            </a:r>
          </a:p>
        </p:txBody>
      </p:sp>
    </p:spTree>
    <p:extLst>
      <p:ext uri="{BB962C8B-B14F-4D97-AF65-F5344CB8AC3E}">
        <p14:creationId xmlns:p14="http://schemas.microsoft.com/office/powerpoint/2010/main" val="20184501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Connettore 1 21">
            <a:extLst>
              <a:ext uri="{FF2B5EF4-FFF2-40B4-BE49-F238E27FC236}">
                <a16:creationId xmlns:a16="http://schemas.microsoft.com/office/drawing/2014/main" id="{43C524AB-43F0-CA46-93A9-F737B05F90F8}"/>
              </a:ext>
            </a:extLst>
          </p:cNvPr>
          <p:cNvCxnSpPr>
            <a:cxnSpLocks/>
          </p:cNvCxnSpPr>
          <p:nvPr/>
        </p:nvCxnSpPr>
        <p:spPr>
          <a:xfrm>
            <a:off x="1158573" y="677702"/>
            <a:ext cx="6902861" cy="0"/>
          </a:xfrm>
          <a:prstGeom prst="line">
            <a:avLst/>
          </a:prstGeom>
          <a:ln>
            <a:solidFill>
              <a:schemeClr val="tx2"/>
            </a:solidFill>
          </a:ln>
          <a:effectLst>
            <a:outerShdw dist="23000" sx="1000" sy="1000" rotWithShape="0">
              <a:srgbClr val="000000"/>
            </a:outerShdw>
          </a:effectLst>
        </p:spPr>
        <p:style>
          <a:lnRef idx="3">
            <a:schemeClr val="dk1"/>
          </a:lnRef>
          <a:fillRef idx="0">
            <a:schemeClr val="dk1"/>
          </a:fillRef>
          <a:effectRef idx="2">
            <a:schemeClr val="dk1"/>
          </a:effectRef>
          <a:fontRef idx="minor">
            <a:schemeClr val="tx1"/>
          </a:fontRef>
        </p:style>
      </p:cxnSp>
      <p:sp>
        <p:nvSpPr>
          <p:cNvPr id="6" name="CasellaDiTesto 5">
            <a:extLst>
              <a:ext uri="{FF2B5EF4-FFF2-40B4-BE49-F238E27FC236}">
                <a16:creationId xmlns:a16="http://schemas.microsoft.com/office/drawing/2014/main" id="{9BAC3C30-A0DA-3744-B690-8A21950277B6}"/>
              </a:ext>
            </a:extLst>
          </p:cNvPr>
          <p:cNvSpPr txBox="1"/>
          <p:nvPr/>
        </p:nvSpPr>
        <p:spPr>
          <a:xfrm>
            <a:off x="1158573" y="38370"/>
            <a:ext cx="2685351" cy="646331"/>
          </a:xfrm>
          <a:prstGeom prst="rect">
            <a:avLst/>
          </a:prstGeom>
          <a:noFill/>
        </p:spPr>
        <p:txBody>
          <a:bodyPr wrap="none" rtlCol="0" anchor="t">
            <a:spAutoFit/>
          </a:bodyPr>
          <a:lstStyle/>
          <a:p>
            <a:r>
              <a:rPr lang="it-IT" sz="3600" b="1" dirty="0">
                <a:latin typeface="Century Gothic" panose="020B0502020202020204" pitchFamily="34" charset="0"/>
                <a:cs typeface="Calibri"/>
              </a:rPr>
              <a:t>References</a:t>
            </a:r>
          </a:p>
        </p:txBody>
      </p:sp>
      <p:pic>
        <p:nvPicPr>
          <p:cNvPr id="1026" name="Picture 2" descr="Risultato immagini per nove di cuori&quot;">
            <a:extLst>
              <a:ext uri="{FF2B5EF4-FFF2-40B4-BE49-F238E27FC236}">
                <a16:creationId xmlns:a16="http://schemas.microsoft.com/office/drawing/2014/main" id="{81C30983-3B39-4E93-B814-1E8F4049AA7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17398" y="6075201"/>
            <a:ext cx="457124" cy="66430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isultato immagini per penna stilizzato&quot;">
            <a:extLst>
              <a:ext uri="{FF2B5EF4-FFF2-40B4-BE49-F238E27FC236}">
                <a16:creationId xmlns:a16="http://schemas.microsoft.com/office/drawing/2014/main" id="{0E975197-BBDB-40F1-836F-2A57DE6766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3524" y="68855"/>
            <a:ext cx="615846" cy="615846"/>
          </a:xfrm>
          <a:prstGeom prst="rect">
            <a:avLst/>
          </a:prstGeom>
          <a:noFill/>
          <a:extLst>
            <a:ext uri="{909E8E84-426E-40DD-AFC4-6F175D3DCCD1}">
              <a14:hiddenFill xmlns:a14="http://schemas.microsoft.com/office/drawing/2010/main">
                <a:solidFill>
                  <a:srgbClr val="FFFFFF"/>
                </a:solidFill>
              </a14:hiddenFill>
            </a:ext>
          </a:extLst>
        </p:spPr>
      </p:pic>
      <p:pic>
        <p:nvPicPr>
          <p:cNvPr id="8" name="Immagine 7" descr="Immagine che contiene stanza, scena, edificio, verde&#10;&#10;Descrizione generata automaticamente">
            <a:extLst>
              <a:ext uri="{FF2B5EF4-FFF2-40B4-BE49-F238E27FC236}">
                <a16:creationId xmlns:a16="http://schemas.microsoft.com/office/drawing/2014/main" id="{C2FE0225-D9D0-4261-92A7-44910653C791}"/>
              </a:ext>
            </a:extLst>
          </p:cNvPr>
          <p:cNvPicPr>
            <a:picLocks noChangeAspect="1"/>
          </p:cNvPicPr>
          <p:nvPr/>
        </p:nvPicPr>
        <p:blipFill>
          <a:blip r:embed="rId4"/>
          <a:stretch>
            <a:fillRect/>
          </a:stretch>
        </p:blipFill>
        <p:spPr>
          <a:xfrm>
            <a:off x="1798162" y="1347887"/>
            <a:ext cx="314251" cy="314251"/>
          </a:xfrm>
          <a:prstGeom prst="rect">
            <a:avLst/>
          </a:prstGeom>
        </p:spPr>
      </p:pic>
      <p:sp>
        <p:nvSpPr>
          <p:cNvPr id="2" name="CasellaDiTesto 1">
            <a:extLst>
              <a:ext uri="{FF2B5EF4-FFF2-40B4-BE49-F238E27FC236}">
                <a16:creationId xmlns:a16="http://schemas.microsoft.com/office/drawing/2014/main" id="{95653EFD-5357-4E28-BD80-C68A120AE875}"/>
              </a:ext>
            </a:extLst>
          </p:cNvPr>
          <p:cNvSpPr txBox="1"/>
          <p:nvPr/>
        </p:nvSpPr>
        <p:spPr>
          <a:xfrm>
            <a:off x="2299937" y="1320346"/>
            <a:ext cx="8672863" cy="4801314"/>
          </a:xfrm>
          <a:prstGeom prst="rect">
            <a:avLst/>
          </a:prstGeom>
          <a:noFill/>
        </p:spPr>
        <p:txBody>
          <a:bodyPr wrap="square" rtlCol="0">
            <a:spAutoFit/>
          </a:bodyPr>
          <a:lstStyle/>
          <a:p>
            <a:r>
              <a:rPr lang="it-IT" dirty="0"/>
              <a:t>www.statista.com</a:t>
            </a:r>
          </a:p>
          <a:p>
            <a:endParaRPr lang="it-IT" dirty="0"/>
          </a:p>
          <a:p>
            <a:endParaRPr lang="it-IT" dirty="0"/>
          </a:p>
          <a:p>
            <a:r>
              <a:rPr lang="en-US" dirty="0"/>
              <a:t>J. </a:t>
            </a:r>
            <a:r>
              <a:rPr lang="en-US" dirty="0" err="1"/>
              <a:t>Cotte</a:t>
            </a:r>
            <a:r>
              <a:rPr lang="en-US" dirty="0"/>
              <a:t>, K. A. Latour (2009). “Blackjack in the Kitchen: Understanding Online versus Casino Gambling”, </a:t>
            </a:r>
            <a:r>
              <a:rPr lang="en-US" i="1" dirty="0"/>
              <a:t>Journal of Consumer Research</a:t>
            </a:r>
            <a:r>
              <a:rPr lang="en-US" dirty="0"/>
              <a:t>, Volume 35, Issue 5</a:t>
            </a:r>
          </a:p>
          <a:p>
            <a:endParaRPr lang="en-US" dirty="0"/>
          </a:p>
          <a:p>
            <a:endParaRPr lang="en-US" dirty="0"/>
          </a:p>
          <a:p>
            <a:r>
              <a:rPr lang="en-US" dirty="0"/>
              <a:t>S. M. </a:t>
            </a:r>
            <a:r>
              <a:rPr lang="en-US" dirty="0" err="1"/>
              <a:t>Gainsbury</a:t>
            </a:r>
            <a:r>
              <a:rPr lang="en-US" dirty="0"/>
              <a:t>, N. Hing, P. H. </a:t>
            </a:r>
            <a:r>
              <a:rPr lang="en-US" dirty="0" err="1"/>
              <a:t>Delfabbro</a:t>
            </a:r>
            <a:r>
              <a:rPr lang="en-US" dirty="0"/>
              <a:t>, D. L. King (2013). “A taxonomy of gambling and casino games via social media and online technologies”, </a:t>
            </a:r>
            <a:r>
              <a:rPr lang="it-IT" i="1" dirty="0"/>
              <a:t>Journal of International Gambling Studies, </a:t>
            </a:r>
            <a:r>
              <a:rPr lang="it-IT" dirty="0"/>
              <a:t>Volume 14, Issue 2.</a:t>
            </a:r>
          </a:p>
          <a:p>
            <a:endParaRPr lang="it-IT" dirty="0"/>
          </a:p>
          <a:p>
            <a:endParaRPr lang="it-IT" dirty="0"/>
          </a:p>
          <a:p>
            <a:r>
              <a:rPr lang="it-IT" dirty="0"/>
              <a:t>S.M. </a:t>
            </a:r>
            <a:r>
              <a:rPr lang="it-IT" dirty="0" err="1"/>
              <a:t>Gainsbury</a:t>
            </a:r>
            <a:r>
              <a:rPr lang="it-IT" dirty="0"/>
              <a:t>, A. </a:t>
            </a:r>
            <a:r>
              <a:rPr lang="it-IT" dirty="0" err="1"/>
              <a:t>Blaszczynski</a:t>
            </a:r>
            <a:r>
              <a:rPr lang="it-IT" dirty="0"/>
              <a:t> (2017). How Blockchain and </a:t>
            </a:r>
            <a:r>
              <a:rPr lang="it-IT" dirty="0" err="1"/>
              <a:t>cryptocurrency</a:t>
            </a:r>
            <a:r>
              <a:rPr lang="it-IT" dirty="0"/>
              <a:t> technology could </a:t>
            </a:r>
            <a:r>
              <a:rPr lang="it-IT" dirty="0" err="1"/>
              <a:t>revolutionize</a:t>
            </a:r>
            <a:r>
              <a:rPr lang="it-IT" dirty="0"/>
              <a:t> online gambling, </a:t>
            </a:r>
            <a:r>
              <a:rPr lang="en-US" i="1" dirty="0"/>
              <a:t>Gaming Law Review</a:t>
            </a:r>
            <a:r>
              <a:rPr lang="en-US" dirty="0"/>
              <a:t>, Volume 21, No. 7</a:t>
            </a:r>
            <a:endParaRPr lang="it-IT" dirty="0"/>
          </a:p>
          <a:p>
            <a:endParaRPr lang="it-IT" dirty="0"/>
          </a:p>
          <a:p>
            <a:endParaRPr lang="it-IT" dirty="0"/>
          </a:p>
        </p:txBody>
      </p:sp>
      <p:pic>
        <p:nvPicPr>
          <p:cNvPr id="10" name="Immagine 9" descr="Immagine che contiene stanza, scena, edificio, nero&#10;&#10;Descrizione generata automaticamente">
            <a:extLst>
              <a:ext uri="{FF2B5EF4-FFF2-40B4-BE49-F238E27FC236}">
                <a16:creationId xmlns:a16="http://schemas.microsoft.com/office/drawing/2014/main" id="{25A4AB2D-5BB3-4695-8C0E-C1C2BED15098}"/>
              </a:ext>
            </a:extLst>
          </p:cNvPr>
          <p:cNvPicPr>
            <a:picLocks noChangeAspect="1"/>
          </p:cNvPicPr>
          <p:nvPr/>
        </p:nvPicPr>
        <p:blipFill>
          <a:blip r:embed="rId5"/>
          <a:stretch>
            <a:fillRect/>
          </a:stretch>
        </p:blipFill>
        <p:spPr>
          <a:xfrm>
            <a:off x="1798162" y="2325324"/>
            <a:ext cx="314252" cy="314252"/>
          </a:xfrm>
          <a:prstGeom prst="rect">
            <a:avLst/>
          </a:prstGeom>
        </p:spPr>
      </p:pic>
      <p:pic>
        <p:nvPicPr>
          <p:cNvPr id="11" name="Immagine 10" descr="Immagine che contiene stanza, scena, edificio&#10;&#10;Descrizione generata automaticamente">
            <a:extLst>
              <a:ext uri="{FF2B5EF4-FFF2-40B4-BE49-F238E27FC236}">
                <a16:creationId xmlns:a16="http://schemas.microsoft.com/office/drawing/2014/main" id="{36384DAC-8DB6-4F96-96BE-A3984CDFFDDD}"/>
              </a:ext>
            </a:extLst>
          </p:cNvPr>
          <p:cNvPicPr>
            <a:picLocks noChangeAspect="1"/>
          </p:cNvPicPr>
          <p:nvPr/>
        </p:nvPicPr>
        <p:blipFill>
          <a:blip r:embed="rId6"/>
          <a:stretch>
            <a:fillRect/>
          </a:stretch>
        </p:blipFill>
        <p:spPr>
          <a:xfrm>
            <a:off x="1798162" y="3302761"/>
            <a:ext cx="314253" cy="314253"/>
          </a:xfrm>
          <a:prstGeom prst="rect">
            <a:avLst/>
          </a:prstGeom>
        </p:spPr>
      </p:pic>
      <p:pic>
        <p:nvPicPr>
          <p:cNvPr id="12" name="Immagine 11" descr="Immagine che contiene stanza&#10;&#10;Descrizione generata automaticamente">
            <a:extLst>
              <a:ext uri="{FF2B5EF4-FFF2-40B4-BE49-F238E27FC236}">
                <a16:creationId xmlns:a16="http://schemas.microsoft.com/office/drawing/2014/main" id="{897DFB4D-77C3-4F02-A809-981C9B3C6EBD}"/>
              </a:ext>
            </a:extLst>
          </p:cNvPr>
          <p:cNvPicPr>
            <a:picLocks noChangeAspect="1"/>
          </p:cNvPicPr>
          <p:nvPr/>
        </p:nvPicPr>
        <p:blipFill>
          <a:blip r:embed="rId7"/>
          <a:stretch>
            <a:fillRect/>
          </a:stretch>
        </p:blipFill>
        <p:spPr>
          <a:xfrm>
            <a:off x="1798162" y="4639920"/>
            <a:ext cx="314252" cy="314252"/>
          </a:xfrm>
          <a:prstGeom prst="rect">
            <a:avLst/>
          </a:prstGeom>
        </p:spPr>
      </p:pic>
    </p:spTree>
    <p:extLst>
      <p:ext uri="{BB962C8B-B14F-4D97-AF65-F5344CB8AC3E}">
        <p14:creationId xmlns:p14="http://schemas.microsoft.com/office/powerpoint/2010/main" val="25329911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Connettore 1 21">
            <a:extLst>
              <a:ext uri="{FF2B5EF4-FFF2-40B4-BE49-F238E27FC236}">
                <a16:creationId xmlns:a16="http://schemas.microsoft.com/office/drawing/2014/main" id="{43C524AB-43F0-CA46-93A9-F737B05F90F8}"/>
              </a:ext>
            </a:extLst>
          </p:cNvPr>
          <p:cNvCxnSpPr>
            <a:cxnSpLocks/>
          </p:cNvCxnSpPr>
          <p:nvPr/>
        </p:nvCxnSpPr>
        <p:spPr>
          <a:xfrm>
            <a:off x="1158573" y="677702"/>
            <a:ext cx="6902861" cy="0"/>
          </a:xfrm>
          <a:prstGeom prst="line">
            <a:avLst/>
          </a:prstGeom>
          <a:ln>
            <a:solidFill>
              <a:schemeClr val="tx2"/>
            </a:solidFill>
          </a:ln>
          <a:effectLst>
            <a:outerShdw dist="23000" sx="1000" sy="1000" rotWithShape="0">
              <a:srgbClr val="000000"/>
            </a:outerShdw>
          </a:effectLst>
        </p:spPr>
        <p:style>
          <a:lnRef idx="3">
            <a:schemeClr val="dk1"/>
          </a:lnRef>
          <a:fillRef idx="0">
            <a:schemeClr val="dk1"/>
          </a:fillRef>
          <a:effectRef idx="2">
            <a:schemeClr val="dk1"/>
          </a:effectRef>
          <a:fontRef idx="minor">
            <a:schemeClr val="tx1"/>
          </a:fontRef>
        </p:style>
      </p:cxnSp>
      <p:sp>
        <p:nvSpPr>
          <p:cNvPr id="6" name="CasellaDiTesto 5">
            <a:extLst>
              <a:ext uri="{FF2B5EF4-FFF2-40B4-BE49-F238E27FC236}">
                <a16:creationId xmlns:a16="http://schemas.microsoft.com/office/drawing/2014/main" id="{9BAC3C30-A0DA-3744-B690-8A21950277B6}"/>
              </a:ext>
            </a:extLst>
          </p:cNvPr>
          <p:cNvSpPr txBox="1"/>
          <p:nvPr/>
        </p:nvSpPr>
        <p:spPr>
          <a:xfrm>
            <a:off x="1188553" y="78314"/>
            <a:ext cx="3537948" cy="646331"/>
          </a:xfrm>
          <a:prstGeom prst="rect">
            <a:avLst/>
          </a:prstGeom>
          <a:noFill/>
        </p:spPr>
        <p:txBody>
          <a:bodyPr wrap="square" rtlCol="0" anchor="t">
            <a:spAutoFit/>
          </a:bodyPr>
          <a:lstStyle/>
          <a:p>
            <a:r>
              <a:rPr lang="it-IT" sz="3600" b="1" dirty="0">
                <a:latin typeface="Century Gothic" panose="020B0502020202020204" pitchFamily="34" charset="0"/>
                <a:cs typeface="Calibri"/>
              </a:rPr>
              <a:t>Business idea</a:t>
            </a:r>
          </a:p>
        </p:txBody>
      </p:sp>
      <p:sp>
        <p:nvSpPr>
          <p:cNvPr id="2" name="CasellaDiTesto 1">
            <a:extLst>
              <a:ext uri="{FF2B5EF4-FFF2-40B4-BE49-F238E27FC236}">
                <a16:creationId xmlns:a16="http://schemas.microsoft.com/office/drawing/2014/main" id="{FE181B7F-4DF7-4D19-A723-BDE3FF0163BF}"/>
              </a:ext>
            </a:extLst>
          </p:cNvPr>
          <p:cNvSpPr txBox="1"/>
          <p:nvPr/>
        </p:nvSpPr>
        <p:spPr>
          <a:xfrm>
            <a:off x="1604703" y="1324033"/>
            <a:ext cx="9857247" cy="39703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The technological innovation has allowed for the creation of </a:t>
            </a:r>
            <a:r>
              <a:rPr lang="en-US" b="1" dirty="0"/>
              <a:t>online casinos</a:t>
            </a:r>
            <a:r>
              <a:rPr lang="en-US" dirty="0"/>
              <a:t>, which are widely used, and the market has reached a value of 55.2 billions of dollars in 2019 (and it is expected to furtherly grow in 2020!).</a:t>
            </a:r>
          </a:p>
          <a:p>
            <a:endParaRPr lang="en-US" dirty="0"/>
          </a:p>
          <a:p>
            <a:r>
              <a:rPr lang="en-US" dirty="0"/>
              <a:t>However, despite the great impact on the economy, </a:t>
            </a:r>
            <a:r>
              <a:rPr lang="en-US" b="1" dirty="0"/>
              <a:t>they are not rising in number</a:t>
            </a:r>
            <a:r>
              <a:rPr lang="en-US" dirty="0"/>
              <a:t>.</a:t>
            </a:r>
          </a:p>
          <a:p>
            <a:endParaRPr lang="en-US" dirty="0"/>
          </a:p>
          <a:p>
            <a:r>
              <a:rPr lang="en-US" dirty="0"/>
              <a:t>The reasons behind this is very simple, there is a </a:t>
            </a:r>
            <a:r>
              <a:rPr lang="en-US" b="1" dirty="0"/>
              <a:t>HUGE LACK OF TRUST</a:t>
            </a:r>
            <a:r>
              <a:rPr lang="en-US" dirty="0"/>
              <a:t>:</a:t>
            </a:r>
          </a:p>
          <a:p>
            <a:pPr marL="742950" lvl="1" indent="-285750">
              <a:buFont typeface="Wingdings" panose="05000000000000000000" pitchFamily="2" charset="2"/>
              <a:buChar char="§"/>
            </a:pPr>
            <a:r>
              <a:rPr lang="en-US" dirty="0"/>
              <a:t>players have no idea about the house edge of a gambling game set by a casino; </a:t>
            </a:r>
          </a:p>
          <a:p>
            <a:pPr marL="742950" lvl="1" indent="-285750">
              <a:buFont typeface="Wingdings" panose="05000000000000000000" pitchFamily="2" charset="2"/>
              <a:buChar char="§"/>
            </a:pPr>
            <a:r>
              <a:rPr lang="en-US" dirty="0"/>
              <a:t>players do not know who they have on the other side of the table (could be a normal player, a bot or a hacker that can discover their cards);</a:t>
            </a:r>
          </a:p>
          <a:p>
            <a:pPr marL="742950" lvl="1" indent="-285750">
              <a:buFont typeface="Wingdings" panose="05000000000000000000" pitchFamily="2" charset="2"/>
              <a:buChar char="§"/>
            </a:pPr>
            <a:r>
              <a:rPr lang="en-US" dirty="0"/>
              <a:t>the casino can use some hidden software that can learn when you’ll bet heavily on a hand/spin/bet and uses this information to earn more money from the players..</a:t>
            </a:r>
          </a:p>
        </p:txBody>
      </p:sp>
      <p:pic>
        <p:nvPicPr>
          <p:cNvPr id="5" name="Immagine 4">
            <a:extLst>
              <a:ext uri="{FF2B5EF4-FFF2-40B4-BE49-F238E27FC236}">
                <a16:creationId xmlns:a16="http://schemas.microsoft.com/office/drawing/2014/main" id="{D1B828C7-4143-4C21-9D3F-6559BACBE883}"/>
              </a:ext>
            </a:extLst>
          </p:cNvPr>
          <p:cNvPicPr>
            <a:picLocks noChangeAspect="1"/>
          </p:cNvPicPr>
          <p:nvPr/>
        </p:nvPicPr>
        <p:blipFill>
          <a:blip r:embed="rId2"/>
          <a:stretch>
            <a:fillRect/>
          </a:stretch>
        </p:blipFill>
        <p:spPr>
          <a:xfrm>
            <a:off x="11622371" y="6078822"/>
            <a:ext cx="457123" cy="664308"/>
          </a:xfrm>
          <a:prstGeom prst="rect">
            <a:avLst/>
          </a:prstGeom>
        </p:spPr>
      </p:pic>
      <p:cxnSp>
        <p:nvCxnSpPr>
          <p:cNvPr id="9" name="Connettore curvo 8">
            <a:extLst>
              <a:ext uri="{FF2B5EF4-FFF2-40B4-BE49-F238E27FC236}">
                <a16:creationId xmlns:a16="http://schemas.microsoft.com/office/drawing/2014/main" id="{2E730087-E606-44FC-ABAF-2BEC6EF1B957}"/>
              </a:ext>
            </a:extLst>
          </p:cNvPr>
          <p:cNvCxnSpPr>
            <a:cxnSpLocks/>
          </p:cNvCxnSpPr>
          <p:nvPr/>
        </p:nvCxnSpPr>
        <p:spPr>
          <a:xfrm>
            <a:off x="2902567" y="5408656"/>
            <a:ext cx="1492049" cy="456790"/>
          </a:xfrm>
          <a:prstGeom prst="curvedConnector3">
            <a:avLst>
              <a:gd name="adj1" fmla="val -20327"/>
            </a:avLst>
          </a:prstGeom>
          <a:ln w="38100">
            <a:solidFill>
              <a:srgbClr val="7C1518"/>
            </a:solidFill>
            <a:tailEnd type="triangle"/>
          </a:ln>
        </p:spPr>
        <p:style>
          <a:lnRef idx="1">
            <a:schemeClr val="accent1"/>
          </a:lnRef>
          <a:fillRef idx="0">
            <a:schemeClr val="accent1"/>
          </a:fillRef>
          <a:effectRef idx="0">
            <a:schemeClr val="accent1"/>
          </a:effectRef>
          <a:fontRef idx="minor">
            <a:schemeClr val="tx1"/>
          </a:fontRef>
        </p:style>
      </p:cxnSp>
      <p:sp>
        <p:nvSpPr>
          <p:cNvPr id="11" name="CasellaDiTesto 10">
            <a:extLst>
              <a:ext uri="{FF2B5EF4-FFF2-40B4-BE49-F238E27FC236}">
                <a16:creationId xmlns:a16="http://schemas.microsoft.com/office/drawing/2014/main" id="{97E55BC0-89B9-405A-93DF-BF940E2C7E8F}"/>
              </a:ext>
            </a:extLst>
          </p:cNvPr>
          <p:cNvSpPr txBox="1"/>
          <p:nvPr/>
        </p:nvSpPr>
        <p:spPr>
          <a:xfrm>
            <a:off x="4394616" y="5449948"/>
            <a:ext cx="3402768" cy="923330"/>
          </a:xfrm>
          <a:prstGeom prst="rect">
            <a:avLst/>
          </a:prstGeom>
          <a:noFill/>
        </p:spPr>
        <p:txBody>
          <a:bodyPr wrap="square" rtlCol="0">
            <a:spAutoFit/>
          </a:bodyPr>
          <a:lstStyle/>
          <a:p>
            <a:pPr algn="ctr"/>
            <a:r>
              <a:rPr lang="it-IT" dirty="0"/>
              <a:t>This leaves great room for the application of a </a:t>
            </a:r>
            <a:r>
              <a:rPr lang="it-IT" b="1" dirty="0"/>
              <a:t>Blockchain </a:t>
            </a:r>
            <a:r>
              <a:rPr lang="it-IT" dirty="0"/>
              <a:t>system</a:t>
            </a:r>
            <a:endParaRPr lang="it-IT" b="1" dirty="0"/>
          </a:p>
        </p:txBody>
      </p:sp>
      <p:pic>
        <p:nvPicPr>
          <p:cNvPr id="8" name="Immagine 7" descr="Immagine che contiene stanza, scena, edificio, verde&#10;&#10;Descrizione generata automaticamente">
            <a:extLst>
              <a:ext uri="{FF2B5EF4-FFF2-40B4-BE49-F238E27FC236}">
                <a16:creationId xmlns:a16="http://schemas.microsoft.com/office/drawing/2014/main" id="{A639101F-874D-48A8-A530-311C55004F6C}"/>
              </a:ext>
            </a:extLst>
          </p:cNvPr>
          <p:cNvPicPr>
            <a:picLocks noChangeAspect="1"/>
          </p:cNvPicPr>
          <p:nvPr/>
        </p:nvPicPr>
        <p:blipFill>
          <a:blip r:embed="rId3"/>
          <a:stretch>
            <a:fillRect/>
          </a:stretch>
        </p:blipFill>
        <p:spPr>
          <a:xfrm>
            <a:off x="1183569" y="1347887"/>
            <a:ext cx="314251" cy="314251"/>
          </a:xfrm>
          <a:prstGeom prst="rect">
            <a:avLst/>
          </a:prstGeom>
        </p:spPr>
      </p:pic>
      <p:pic>
        <p:nvPicPr>
          <p:cNvPr id="10" name="Immagine 9" descr="Immagine che contiene stanza, scena, edificio, nero&#10;&#10;Descrizione generata automaticamente">
            <a:extLst>
              <a:ext uri="{FF2B5EF4-FFF2-40B4-BE49-F238E27FC236}">
                <a16:creationId xmlns:a16="http://schemas.microsoft.com/office/drawing/2014/main" id="{D9026DF4-8523-4256-9D43-D84D8A1AFAA0}"/>
              </a:ext>
            </a:extLst>
          </p:cNvPr>
          <p:cNvPicPr>
            <a:picLocks noChangeAspect="1"/>
          </p:cNvPicPr>
          <p:nvPr/>
        </p:nvPicPr>
        <p:blipFill>
          <a:blip r:embed="rId4"/>
          <a:stretch>
            <a:fillRect/>
          </a:stretch>
        </p:blipFill>
        <p:spPr>
          <a:xfrm>
            <a:off x="1183571" y="2450133"/>
            <a:ext cx="314252" cy="314252"/>
          </a:xfrm>
          <a:prstGeom prst="rect">
            <a:avLst/>
          </a:prstGeom>
        </p:spPr>
      </p:pic>
      <p:pic>
        <p:nvPicPr>
          <p:cNvPr id="12" name="Immagine 11" descr="Immagine che contiene stanza, scena, edificio&#10;&#10;Descrizione generata automaticamente">
            <a:extLst>
              <a:ext uri="{FF2B5EF4-FFF2-40B4-BE49-F238E27FC236}">
                <a16:creationId xmlns:a16="http://schemas.microsoft.com/office/drawing/2014/main" id="{C95400C3-0330-47FB-90CE-1CFCDB1CED80}"/>
              </a:ext>
            </a:extLst>
          </p:cNvPr>
          <p:cNvPicPr>
            <a:picLocks noChangeAspect="1"/>
          </p:cNvPicPr>
          <p:nvPr/>
        </p:nvPicPr>
        <p:blipFill>
          <a:blip r:embed="rId5"/>
          <a:stretch>
            <a:fillRect/>
          </a:stretch>
        </p:blipFill>
        <p:spPr>
          <a:xfrm>
            <a:off x="1183569" y="3019539"/>
            <a:ext cx="314253" cy="314253"/>
          </a:xfrm>
          <a:prstGeom prst="rect">
            <a:avLst/>
          </a:prstGeom>
        </p:spPr>
      </p:pic>
      <p:pic>
        <p:nvPicPr>
          <p:cNvPr id="2050" name="Picture 2" descr="Risultato immagini per dollaro stilizzato&quot;">
            <a:extLst>
              <a:ext uri="{FF2B5EF4-FFF2-40B4-BE49-F238E27FC236}">
                <a16:creationId xmlns:a16="http://schemas.microsoft.com/office/drawing/2014/main" id="{97707E2A-0047-4352-B9B4-4FE68D68996E}"/>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0633" t="6180" r="11390" b="18569"/>
          <a:stretch/>
        </p:blipFill>
        <p:spPr bwMode="auto">
          <a:xfrm>
            <a:off x="404735" y="78314"/>
            <a:ext cx="618230" cy="6463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62111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Connettore 1 21">
            <a:extLst>
              <a:ext uri="{FF2B5EF4-FFF2-40B4-BE49-F238E27FC236}">
                <a16:creationId xmlns:a16="http://schemas.microsoft.com/office/drawing/2014/main" id="{43C524AB-43F0-CA46-93A9-F737B05F90F8}"/>
              </a:ext>
            </a:extLst>
          </p:cNvPr>
          <p:cNvCxnSpPr>
            <a:cxnSpLocks/>
          </p:cNvCxnSpPr>
          <p:nvPr/>
        </p:nvCxnSpPr>
        <p:spPr>
          <a:xfrm>
            <a:off x="1158573" y="677702"/>
            <a:ext cx="6902861" cy="0"/>
          </a:xfrm>
          <a:prstGeom prst="line">
            <a:avLst/>
          </a:prstGeom>
          <a:ln>
            <a:solidFill>
              <a:schemeClr val="tx2"/>
            </a:solidFill>
          </a:ln>
          <a:effectLst>
            <a:outerShdw dist="23000" sx="1000" sy="1000" rotWithShape="0">
              <a:srgbClr val="000000"/>
            </a:outerShdw>
          </a:effectLst>
        </p:spPr>
        <p:style>
          <a:lnRef idx="3">
            <a:schemeClr val="dk1"/>
          </a:lnRef>
          <a:fillRef idx="0">
            <a:schemeClr val="dk1"/>
          </a:fillRef>
          <a:effectRef idx="2">
            <a:schemeClr val="dk1"/>
          </a:effectRef>
          <a:fontRef idx="minor">
            <a:schemeClr val="tx1"/>
          </a:fontRef>
        </p:style>
      </p:cxnSp>
      <p:sp>
        <p:nvSpPr>
          <p:cNvPr id="6" name="CasellaDiTesto 5">
            <a:extLst>
              <a:ext uri="{FF2B5EF4-FFF2-40B4-BE49-F238E27FC236}">
                <a16:creationId xmlns:a16="http://schemas.microsoft.com/office/drawing/2014/main" id="{9BAC3C30-A0DA-3744-B690-8A21950277B6}"/>
              </a:ext>
            </a:extLst>
          </p:cNvPr>
          <p:cNvSpPr txBox="1"/>
          <p:nvPr/>
        </p:nvSpPr>
        <p:spPr>
          <a:xfrm>
            <a:off x="1188552" y="62750"/>
            <a:ext cx="5362149" cy="646331"/>
          </a:xfrm>
          <a:prstGeom prst="rect">
            <a:avLst/>
          </a:prstGeom>
          <a:noFill/>
        </p:spPr>
        <p:txBody>
          <a:bodyPr wrap="square" rtlCol="0" anchor="t">
            <a:spAutoFit/>
          </a:bodyPr>
          <a:lstStyle/>
          <a:p>
            <a:r>
              <a:rPr lang="it-IT" sz="3600" b="1" dirty="0">
                <a:latin typeface="Century Gothic" panose="020B0502020202020204" pitchFamily="34" charset="0"/>
                <a:cs typeface="Calibri"/>
              </a:rPr>
              <a:t>Blockchain application</a:t>
            </a:r>
          </a:p>
        </p:txBody>
      </p:sp>
      <p:pic>
        <p:nvPicPr>
          <p:cNvPr id="8" name="Immagine 7">
            <a:extLst>
              <a:ext uri="{FF2B5EF4-FFF2-40B4-BE49-F238E27FC236}">
                <a16:creationId xmlns:a16="http://schemas.microsoft.com/office/drawing/2014/main" id="{B7AF5EDE-E822-453D-9529-44F31563697C}"/>
              </a:ext>
            </a:extLst>
          </p:cNvPr>
          <p:cNvPicPr>
            <a:picLocks noChangeAspect="1"/>
          </p:cNvPicPr>
          <p:nvPr/>
        </p:nvPicPr>
        <p:blipFill>
          <a:blip r:embed="rId2"/>
          <a:stretch>
            <a:fillRect/>
          </a:stretch>
        </p:blipFill>
        <p:spPr>
          <a:xfrm>
            <a:off x="11622435" y="6080172"/>
            <a:ext cx="457123" cy="664308"/>
          </a:xfrm>
          <a:prstGeom prst="rect">
            <a:avLst/>
          </a:prstGeom>
        </p:spPr>
      </p:pic>
      <p:sp>
        <p:nvSpPr>
          <p:cNvPr id="7" name="Rounded Rectangle 5">
            <a:extLst>
              <a:ext uri="{FF2B5EF4-FFF2-40B4-BE49-F238E27FC236}">
                <a16:creationId xmlns:a16="http://schemas.microsoft.com/office/drawing/2014/main" id="{90BE1BD4-7BF8-4DAF-9EF7-E78553AA2CC7}"/>
              </a:ext>
            </a:extLst>
          </p:cNvPr>
          <p:cNvSpPr/>
          <p:nvPr/>
        </p:nvSpPr>
        <p:spPr>
          <a:xfrm>
            <a:off x="2440624" y="2085538"/>
            <a:ext cx="3655376" cy="3918907"/>
          </a:xfrm>
          <a:prstGeom prst="roundRect">
            <a:avLst>
              <a:gd name="adj" fmla="val 8873"/>
            </a:avLst>
          </a:prstGeom>
          <a:solidFill>
            <a:srgbClr val="6CC068"/>
          </a:solidFill>
          <a:ln w="6350">
            <a:solidFill>
              <a:srgbClr val="6CC0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9" name="Rounded Rectangle 23">
            <a:extLst>
              <a:ext uri="{FF2B5EF4-FFF2-40B4-BE49-F238E27FC236}">
                <a16:creationId xmlns:a16="http://schemas.microsoft.com/office/drawing/2014/main" id="{71EC572D-1861-4599-966B-B979A0FD059B}"/>
              </a:ext>
            </a:extLst>
          </p:cNvPr>
          <p:cNvSpPr/>
          <p:nvPr/>
        </p:nvSpPr>
        <p:spPr>
          <a:xfrm>
            <a:off x="6702281" y="2085538"/>
            <a:ext cx="3655375" cy="3918907"/>
          </a:xfrm>
          <a:prstGeom prst="roundRect">
            <a:avLst>
              <a:gd name="adj" fmla="val 8873"/>
            </a:avLst>
          </a:prstGeom>
          <a:solidFill>
            <a:srgbClr val="FF3B3B"/>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6" name="TextBox 27">
            <a:extLst>
              <a:ext uri="{FF2B5EF4-FFF2-40B4-BE49-F238E27FC236}">
                <a16:creationId xmlns:a16="http://schemas.microsoft.com/office/drawing/2014/main" id="{3D799E3D-D83C-484A-82F8-29C13AF9FBB6}"/>
              </a:ext>
            </a:extLst>
          </p:cNvPr>
          <p:cNvSpPr txBox="1"/>
          <p:nvPr/>
        </p:nvSpPr>
        <p:spPr>
          <a:xfrm>
            <a:off x="6331418" y="2198331"/>
            <a:ext cx="3921695" cy="3693319"/>
          </a:xfrm>
          <a:prstGeom prst="rect">
            <a:avLst/>
          </a:prstGeom>
          <a:noFill/>
        </p:spPr>
        <p:txBody>
          <a:bodyPr wrap="square" rtlCol="0">
            <a:spAutoFit/>
          </a:bodyPr>
          <a:lstStyle/>
          <a:p>
            <a:pPr marL="742950" lvl="1" indent="-285750" algn="just">
              <a:buFont typeface="Wingdings" panose="05000000000000000000" pitchFamily="2" charset="2"/>
              <a:buChar char="Ø"/>
            </a:pPr>
            <a:r>
              <a:rPr lang="it-IT" dirty="0">
                <a:solidFill>
                  <a:schemeClr val="bg1"/>
                </a:solidFill>
              </a:rPr>
              <a:t>Player </a:t>
            </a:r>
            <a:r>
              <a:rPr lang="it-IT" dirty="0" err="1">
                <a:solidFill>
                  <a:schemeClr val="bg1"/>
                </a:solidFill>
              </a:rPr>
              <a:t>has</a:t>
            </a:r>
            <a:r>
              <a:rPr lang="it-IT" dirty="0">
                <a:solidFill>
                  <a:schemeClr val="bg1"/>
                </a:solidFill>
              </a:rPr>
              <a:t> to </a:t>
            </a:r>
            <a:r>
              <a:rPr lang="it-IT" b="1" dirty="0" err="1">
                <a:solidFill>
                  <a:schemeClr val="bg1"/>
                </a:solidFill>
              </a:rPr>
              <a:t>wait</a:t>
            </a:r>
            <a:r>
              <a:rPr lang="it-IT" dirty="0">
                <a:solidFill>
                  <a:schemeClr val="bg1"/>
                </a:solidFill>
              </a:rPr>
              <a:t> for the </a:t>
            </a:r>
            <a:r>
              <a:rPr lang="it-IT" dirty="0" err="1">
                <a:solidFill>
                  <a:schemeClr val="bg1"/>
                </a:solidFill>
              </a:rPr>
              <a:t>blocks</a:t>
            </a:r>
            <a:r>
              <a:rPr lang="it-IT" dirty="0">
                <a:solidFill>
                  <a:schemeClr val="bg1"/>
                </a:solidFill>
              </a:rPr>
              <a:t> to be </a:t>
            </a:r>
            <a:r>
              <a:rPr lang="it-IT" dirty="0" err="1">
                <a:solidFill>
                  <a:schemeClr val="bg1"/>
                </a:solidFill>
              </a:rPr>
              <a:t>mined</a:t>
            </a:r>
            <a:r>
              <a:rPr lang="it-IT" dirty="0">
                <a:solidFill>
                  <a:schemeClr val="bg1"/>
                </a:solidFill>
              </a:rPr>
              <a:t> to </a:t>
            </a:r>
            <a:r>
              <a:rPr lang="it-IT" dirty="0" err="1">
                <a:solidFill>
                  <a:schemeClr val="bg1"/>
                </a:solidFill>
              </a:rPr>
              <a:t>have</a:t>
            </a:r>
            <a:r>
              <a:rPr lang="it-IT" dirty="0">
                <a:solidFill>
                  <a:schemeClr val="bg1"/>
                </a:solidFill>
              </a:rPr>
              <a:t> new </a:t>
            </a:r>
            <a:r>
              <a:rPr lang="it-IT" dirty="0" err="1">
                <a:solidFill>
                  <a:schemeClr val="bg1"/>
                </a:solidFill>
              </a:rPr>
              <a:t>cards</a:t>
            </a:r>
            <a:r>
              <a:rPr lang="it-IT" dirty="0">
                <a:solidFill>
                  <a:schemeClr val="bg1"/>
                </a:solidFill>
              </a:rPr>
              <a:t> or to </a:t>
            </a:r>
            <a:r>
              <a:rPr lang="it-IT" dirty="0" err="1">
                <a:solidFill>
                  <a:schemeClr val="bg1"/>
                </a:solidFill>
              </a:rPr>
              <a:t>let</a:t>
            </a:r>
            <a:r>
              <a:rPr lang="it-IT" dirty="0">
                <a:solidFill>
                  <a:schemeClr val="bg1"/>
                </a:solidFill>
              </a:rPr>
              <a:t> the croupier </a:t>
            </a:r>
            <a:r>
              <a:rPr lang="it-IT" dirty="0" err="1">
                <a:solidFill>
                  <a:schemeClr val="bg1"/>
                </a:solidFill>
              </a:rPr>
              <a:t>have</a:t>
            </a:r>
            <a:r>
              <a:rPr lang="it-IT" dirty="0">
                <a:solidFill>
                  <a:schemeClr val="bg1"/>
                </a:solidFill>
              </a:rPr>
              <a:t> a new card;</a:t>
            </a:r>
          </a:p>
          <a:p>
            <a:pPr marL="285750" indent="-285750" algn="just">
              <a:buFont typeface="Arial" panose="020B0604020202020204" pitchFamily="34" charset="0"/>
              <a:buChar char="•"/>
            </a:pPr>
            <a:endParaRPr lang="it-IT" dirty="0">
              <a:solidFill>
                <a:schemeClr val="bg1"/>
              </a:solidFill>
            </a:endParaRPr>
          </a:p>
          <a:p>
            <a:pPr marL="742950" lvl="1" indent="-285750" algn="just">
              <a:buFont typeface="Wingdings" panose="05000000000000000000" pitchFamily="2" charset="2"/>
              <a:buChar char="Ø"/>
            </a:pPr>
            <a:r>
              <a:rPr lang="it-IT" dirty="0">
                <a:solidFill>
                  <a:schemeClr val="bg1"/>
                </a:solidFill>
              </a:rPr>
              <a:t>Player </a:t>
            </a:r>
            <a:r>
              <a:rPr lang="it-IT" dirty="0" err="1">
                <a:solidFill>
                  <a:schemeClr val="bg1"/>
                </a:solidFill>
              </a:rPr>
              <a:t>cannot</a:t>
            </a:r>
            <a:r>
              <a:rPr lang="it-IT" dirty="0">
                <a:solidFill>
                  <a:schemeClr val="bg1"/>
                </a:solidFill>
              </a:rPr>
              <a:t> </a:t>
            </a:r>
            <a:r>
              <a:rPr lang="it-IT" dirty="0" err="1">
                <a:solidFill>
                  <a:schemeClr val="bg1"/>
                </a:solidFill>
              </a:rPr>
              <a:t>place</a:t>
            </a:r>
            <a:r>
              <a:rPr lang="it-IT" dirty="0">
                <a:solidFill>
                  <a:schemeClr val="bg1"/>
                </a:solidFill>
              </a:rPr>
              <a:t> a </a:t>
            </a:r>
            <a:r>
              <a:rPr lang="it-IT" dirty="0" err="1">
                <a:solidFill>
                  <a:schemeClr val="bg1"/>
                </a:solidFill>
              </a:rPr>
              <a:t>bet</a:t>
            </a:r>
            <a:r>
              <a:rPr lang="it-IT" dirty="0">
                <a:solidFill>
                  <a:schemeClr val="bg1"/>
                </a:solidFill>
              </a:rPr>
              <a:t> </a:t>
            </a:r>
            <a:r>
              <a:rPr lang="it-IT" dirty="0" err="1">
                <a:solidFill>
                  <a:schemeClr val="bg1"/>
                </a:solidFill>
              </a:rPr>
              <a:t>that</a:t>
            </a:r>
            <a:r>
              <a:rPr lang="it-IT" dirty="0">
                <a:solidFill>
                  <a:schemeClr val="bg1"/>
                </a:solidFill>
              </a:rPr>
              <a:t> </a:t>
            </a:r>
            <a:r>
              <a:rPr lang="it-IT" dirty="0" err="1">
                <a:solidFill>
                  <a:schemeClr val="bg1"/>
                </a:solidFill>
              </a:rPr>
              <a:t>is</a:t>
            </a:r>
            <a:r>
              <a:rPr lang="it-IT" dirty="0">
                <a:solidFill>
                  <a:schemeClr val="bg1"/>
                </a:solidFill>
              </a:rPr>
              <a:t> </a:t>
            </a:r>
            <a:r>
              <a:rPr lang="it-IT" dirty="0" err="1">
                <a:solidFill>
                  <a:schemeClr val="bg1"/>
                </a:solidFill>
              </a:rPr>
              <a:t>higher</a:t>
            </a:r>
            <a:r>
              <a:rPr lang="it-IT" dirty="0">
                <a:solidFill>
                  <a:schemeClr val="bg1"/>
                </a:solidFill>
              </a:rPr>
              <a:t> </a:t>
            </a:r>
            <a:r>
              <a:rPr lang="it-IT" dirty="0" err="1">
                <a:solidFill>
                  <a:schemeClr val="bg1"/>
                </a:solidFill>
              </a:rPr>
              <a:t>than</a:t>
            </a:r>
            <a:r>
              <a:rPr lang="it-IT" dirty="0">
                <a:solidFill>
                  <a:schemeClr val="bg1"/>
                </a:solidFill>
              </a:rPr>
              <a:t> the </a:t>
            </a:r>
            <a:r>
              <a:rPr lang="it-IT" dirty="0" err="1">
                <a:solidFill>
                  <a:schemeClr val="bg1"/>
                </a:solidFill>
              </a:rPr>
              <a:t>average</a:t>
            </a:r>
            <a:r>
              <a:rPr lang="it-IT" dirty="0">
                <a:solidFill>
                  <a:schemeClr val="bg1"/>
                </a:solidFill>
              </a:rPr>
              <a:t> </a:t>
            </a:r>
            <a:r>
              <a:rPr lang="it-IT" dirty="0" err="1">
                <a:solidFill>
                  <a:schemeClr val="bg1"/>
                </a:solidFill>
              </a:rPr>
              <a:t>block</a:t>
            </a:r>
            <a:r>
              <a:rPr lang="it-IT" dirty="0">
                <a:solidFill>
                  <a:schemeClr val="bg1"/>
                </a:solidFill>
              </a:rPr>
              <a:t> </a:t>
            </a:r>
            <a:r>
              <a:rPr lang="it-IT" dirty="0" err="1">
                <a:solidFill>
                  <a:schemeClr val="bg1"/>
                </a:solidFill>
              </a:rPr>
              <a:t>reward</a:t>
            </a:r>
            <a:r>
              <a:rPr lang="it-IT" dirty="0">
                <a:solidFill>
                  <a:schemeClr val="bg1"/>
                </a:solidFill>
              </a:rPr>
              <a:t> to </a:t>
            </a:r>
            <a:r>
              <a:rPr lang="it-IT" dirty="0" err="1">
                <a:solidFill>
                  <a:schemeClr val="bg1"/>
                </a:solidFill>
              </a:rPr>
              <a:t>avoid</a:t>
            </a:r>
            <a:r>
              <a:rPr lang="it-IT" dirty="0">
                <a:solidFill>
                  <a:schemeClr val="bg1"/>
                </a:solidFill>
              </a:rPr>
              <a:t> </a:t>
            </a:r>
            <a:r>
              <a:rPr lang="it-IT" dirty="0" err="1">
                <a:solidFill>
                  <a:schemeClr val="bg1"/>
                </a:solidFill>
              </a:rPr>
              <a:t>that</a:t>
            </a:r>
            <a:r>
              <a:rPr lang="it-IT" dirty="0">
                <a:solidFill>
                  <a:schemeClr val="bg1"/>
                </a:solidFill>
              </a:rPr>
              <a:t> a player with a </a:t>
            </a:r>
            <a:r>
              <a:rPr lang="it-IT" dirty="0" err="1">
                <a:solidFill>
                  <a:schemeClr val="bg1"/>
                </a:solidFill>
              </a:rPr>
              <a:t>huge</a:t>
            </a:r>
            <a:r>
              <a:rPr lang="it-IT" dirty="0">
                <a:solidFill>
                  <a:schemeClr val="bg1"/>
                </a:solidFill>
              </a:rPr>
              <a:t> </a:t>
            </a:r>
            <a:r>
              <a:rPr lang="it-IT" dirty="0" err="1">
                <a:solidFill>
                  <a:schemeClr val="bg1"/>
                </a:solidFill>
              </a:rPr>
              <a:t>computing</a:t>
            </a:r>
            <a:r>
              <a:rPr lang="it-IT" dirty="0">
                <a:solidFill>
                  <a:schemeClr val="bg1"/>
                </a:solidFill>
              </a:rPr>
              <a:t> </a:t>
            </a:r>
            <a:r>
              <a:rPr lang="it-IT" dirty="0" err="1">
                <a:solidFill>
                  <a:schemeClr val="bg1"/>
                </a:solidFill>
              </a:rPr>
              <a:t>power</a:t>
            </a:r>
            <a:r>
              <a:rPr lang="it-IT" dirty="0">
                <a:solidFill>
                  <a:schemeClr val="bg1"/>
                </a:solidFill>
              </a:rPr>
              <a:t> </a:t>
            </a:r>
            <a:r>
              <a:rPr lang="it-IT" dirty="0" err="1">
                <a:solidFill>
                  <a:schemeClr val="bg1"/>
                </a:solidFill>
              </a:rPr>
              <a:t>mines</a:t>
            </a:r>
            <a:r>
              <a:rPr lang="it-IT" dirty="0">
                <a:solidFill>
                  <a:schemeClr val="bg1"/>
                </a:solidFill>
              </a:rPr>
              <a:t> a </a:t>
            </a:r>
            <a:r>
              <a:rPr lang="it-IT" dirty="0" err="1">
                <a:solidFill>
                  <a:schemeClr val="bg1"/>
                </a:solidFill>
              </a:rPr>
              <a:t>valid</a:t>
            </a:r>
            <a:r>
              <a:rPr lang="it-IT" dirty="0">
                <a:solidFill>
                  <a:schemeClr val="bg1"/>
                </a:solidFill>
              </a:rPr>
              <a:t> </a:t>
            </a:r>
            <a:r>
              <a:rPr lang="it-IT" dirty="0" err="1">
                <a:solidFill>
                  <a:schemeClr val="bg1"/>
                </a:solidFill>
              </a:rPr>
              <a:t>block</a:t>
            </a:r>
            <a:r>
              <a:rPr lang="it-IT" dirty="0">
                <a:solidFill>
                  <a:schemeClr val="bg1"/>
                </a:solidFill>
              </a:rPr>
              <a:t> and </a:t>
            </a:r>
            <a:r>
              <a:rPr lang="it-IT" dirty="0" err="1">
                <a:solidFill>
                  <a:schemeClr val="bg1"/>
                </a:solidFill>
              </a:rPr>
              <a:t>sees</a:t>
            </a:r>
            <a:r>
              <a:rPr lang="it-IT" dirty="0">
                <a:solidFill>
                  <a:schemeClr val="bg1"/>
                </a:solidFill>
              </a:rPr>
              <a:t> the </a:t>
            </a:r>
            <a:r>
              <a:rPr lang="it-IT" dirty="0" err="1">
                <a:solidFill>
                  <a:schemeClr val="bg1"/>
                </a:solidFill>
              </a:rPr>
              <a:t>cards</a:t>
            </a:r>
            <a:r>
              <a:rPr lang="it-IT" dirty="0">
                <a:solidFill>
                  <a:schemeClr val="bg1"/>
                </a:solidFill>
              </a:rPr>
              <a:t> in </a:t>
            </a:r>
            <a:r>
              <a:rPr lang="it-IT" dirty="0" err="1">
                <a:solidFill>
                  <a:schemeClr val="bg1"/>
                </a:solidFill>
              </a:rPr>
              <a:t>advance</a:t>
            </a:r>
            <a:r>
              <a:rPr lang="it-IT" dirty="0">
                <a:solidFill>
                  <a:schemeClr val="bg1"/>
                </a:solidFill>
              </a:rPr>
              <a:t>.</a:t>
            </a:r>
          </a:p>
        </p:txBody>
      </p:sp>
      <p:sp>
        <p:nvSpPr>
          <p:cNvPr id="30" name="CasellaDiTesto 29">
            <a:extLst>
              <a:ext uri="{FF2B5EF4-FFF2-40B4-BE49-F238E27FC236}">
                <a16:creationId xmlns:a16="http://schemas.microsoft.com/office/drawing/2014/main" id="{4EC15E99-2812-4ACD-9B97-273EBC4D0A95}"/>
              </a:ext>
            </a:extLst>
          </p:cNvPr>
          <p:cNvSpPr txBox="1"/>
          <p:nvPr/>
        </p:nvSpPr>
        <p:spPr>
          <a:xfrm>
            <a:off x="1648913" y="1078790"/>
            <a:ext cx="9857247"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In this framework, applying the Blockchain would radically change the situation, solving the most pending issues; however, it also has some disadvantages.</a:t>
            </a:r>
          </a:p>
        </p:txBody>
      </p:sp>
      <p:pic>
        <p:nvPicPr>
          <p:cNvPr id="5" name="Immagine 4" descr="Immagine che contiene stanza&#10;&#10;Descrizione generata automaticamente">
            <a:extLst>
              <a:ext uri="{FF2B5EF4-FFF2-40B4-BE49-F238E27FC236}">
                <a16:creationId xmlns:a16="http://schemas.microsoft.com/office/drawing/2014/main" id="{F0FBCBE8-96E9-4058-8147-816A054DA6DE}"/>
              </a:ext>
            </a:extLst>
          </p:cNvPr>
          <p:cNvPicPr>
            <a:picLocks noChangeAspect="1"/>
          </p:cNvPicPr>
          <p:nvPr/>
        </p:nvPicPr>
        <p:blipFill>
          <a:blip r:embed="rId3"/>
          <a:stretch>
            <a:fillRect/>
          </a:stretch>
        </p:blipFill>
        <p:spPr>
          <a:xfrm>
            <a:off x="1498744" y="5185330"/>
            <a:ext cx="890275" cy="890275"/>
          </a:xfrm>
          <a:prstGeom prst="rect">
            <a:avLst/>
          </a:prstGeom>
        </p:spPr>
      </p:pic>
      <p:sp>
        <p:nvSpPr>
          <p:cNvPr id="31" name="Rettangolo 30">
            <a:extLst>
              <a:ext uri="{FF2B5EF4-FFF2-40B4-BE49-F238E27FC236}">
                <a16:creationId xmlns:a16="http://schemas.microsoft.com/office/drawing/2014/main" id="{5BDCF77C-A76A-4211-8312-70F31AFBFEE6}"/>
              </a:ext>
            </a:extLst>
          </p:cNvPr>
          <p:cNvSpPr/>
          <p:nvPr/>
        </p:nvSpPr>
        <p:spPr>
          <a:xfrm>
            <a:off x="2205206" y="2212755"/>
            <a:ext cx="3890794" cy="3139321"/>
          </a:xfrm>
          <a:prstGeom prst="rect">
            <a:avLst/>
          </a:prstGeom>
        </p:spPr>
        <p:txBody>
          <a:bodyPr wrap="square">
            <a:spAutoFit/>
          </a:bodyPr>
          <a:lstStyle/>
          <a:p>
            <a:pPr marL="742950" lvl="1" indent="-285750">
              <a:buFont typeface="Wingdings" panose="05000000000000000000" pitchFamily="2" charset="2"/>
              <a:buChar char="Ø"/>
            </a:pPr>
            <a:r>
              <a:rPr lang="en-US" b="1" dirty="0">
                <a:solidFill>
                  <a:schemeClr val="bg1"/>
                </a:solidFill>
              </a:rPr>
              <a:t>transparency </a:t>
            </a:r>
            <a:r>
              <a:rPr lang="en-US" dirty="0">
                <a:solidFill>
                  <a:schemeClr val="bg1"/>
                </a:solidFill>
              </a:rPr>
              <a:t>of the algorithm used to distribute cards; </a:t>
            </a:r>
          </a:p>
          <a:p>
            <a:pPr lvl="1"/>
            <a:endParaRPr lang="en-US" dirty="0">
              <a:solidFill>
                <a:schemeClr val="bg1"/>
              </a:solidFill>
            </a:endParaRPr>
          </a:p>
          <a:p>
            <a:pPr marL="742950" lvl="1" indent="-285750">
              <a:buFont typeface="Wingdings" panose="05000000000000000000" pitchFamily="2" charset="2"/>
              <a:buChar char="Ø"/>
            </a:pPr>
            <a:r>
              <a:rPr lang="en-US" dirty="0">
                <a:solidFill>
                  <a:schemeClr val="bg1"/>
                </a:solidFill>
              </a:rPr>
              <a:t>transactions involving ETH will be executed </a:t>
            </a:r>
            <a:r>
              <a:rPr lang="en-US" b="1" dirty="0">
                <a:solidFill>
                  <a:schemeClr val="bg1"/>
                </a:solidFill>
              </a:rPr>
              <a:t>immediately</a:t>
            </a:r>
            <a:r>
              <a:rPr lang="en-US" dirty="0">
                <a:solidFill>
                  <a:schemeClr val="bg1"/>
                </a:solidFill>
              </a:rPr>
              <a:t> (traditional online casinos transfer the money you won from your wallet to your bank account in 2-3 days). </a:t>
            </a:r>
          </a:p>
        </p:txBody>
      </p:sp>
      <p:pic>
        <p:nvPicPr>
          <p:cNvPr id="33" name="Immagine 32" descr="Immagine che contiene fiore, orologio&#10;&#10;Descrizione generata automaticamente">
            <a:extLst>
              <a:ext uri="{FF2B5EF4-FFF2-40B4-BE49-F238E27FC236}">
                <a16:creationId xmlns:a16="http://schemas.microsoft.com/office/drawing/2014/main" id="{C393E9E2-ABC9-4A77-AFF0-826695AD7B73}"/>
              </a:ext>
            </a:extLst>
          </p:cNvPr>
          <p:cNvPicPr>
            <a:picLocks noChangeAspect="1"/>
          </p:cNvPicPr>
          <p:nvPr/>
        </p:nvPicPr>
        <p:blipFill>
          <a:blip r:embed="rId4"/>
          <a:stretch>
            <a:fillRect/>
          </a:stretch>
        </p:blipFill>
        <p:spPr>
          <a:xfrm>
            <a:off x="10387636" y="1933732"/>
            <a:ext cx="890275" cy="890275"/>
          </a:xfrm>
          <a:prstGeom prst="rect">
            <a:avLst/>
          </a:prstGeom>
        </p:spPr>
      </p:pic>
      <p:pic>
        <p:nvPicPr>
          <p:cNvPr id="12" name="Immagine 11" descr="Immagine che contiene stanza&#10;&#10;Descrizione generata automaticamente">
            <a:extLst>
              <a:ext uri="{FF2B5EF4-FFF2-40B4-BE49-F238E27FC236}">
                <a16:creationId xmlns:a16="http://schemas.microsoft.com/office/drawing/2014/main" id="{57B25F0D-DDFC-465D-B742-FD88D9595970}"/>
              </a:ext>
            </a:extLst>
          </p:cNvPr>
          <p:cNvPicPr>
            <a:picLocks noChangeAspect="1"/>
          </p:cNvPicPr>
          <p:nvPr/>
        </p:nvPicPr>
        <p:blipFill>
          <a:blip r:embed="rId5"/>
          <a:stretch>
            <a:fillRect/>
          </a:stretch>
        </p:blipFill>
        <p:spPr>
          <a:xfrm>
            <a:off x="1207770" y="1123954"/>
            <a:ext cx="314253" cy="314253"/>
          </a:xfrm>
          <a:prstGeom prst="rect">
            <a:avLst/>
          </a:prstGeom>
        </p:spPr>
      </p:pic>
      <p:pic>
        <p:nvPicPr>
          <p:cNvPr id="4" name="Immagine 3" descr="Immagine che contiene disegnando&#10;&#10;Descrizione generata automaticamente">
            <a:extLst>
              <a:ext uri="{FF2B5EF4-FFF2-40B4-BE49-F238E27FC236}">
                <a16:creationId xmlns:a16="http://schemas.microsoft.com/office/drawing/2014/main" id="{73F3159A-3401-4666-94D3-AA1566CE0032}"/>
              </a:ext>
            </a:extLst>
          </p:cNvPr>
          <p:cNvPicPr>
            <a:picLocks noChangeAspect="1"/>
          </p:cNvPicPr>
          <p:nvPr/>
        </p:nvPicPr>
        <p:blipFill>
          <a:blip r:embed="rId6"/>
          <a:stretch>
            <a:fillRect/>
          </a:stretch>
        </p:blipFill>
        <p:spPr>
          <a:xfrm>
            <a:off x="359765" y="133572"/>
            <a:ext cx="723858" cy="659173"/>
          </a:xfrm>
          <a:prstGeom prst="rect">
            <a:avLst/>
          </a:prstGeom>
        </p:spPr>
      </p:pic>
    </p:spTree>
    <p:extLst>
      <p:ext uri="{BB962C8B-B14F-4D97-AF65-F5344CB8AC3E}">
        <p14:creationId xmlns:p14="http://schemas.microsoft.com/office/powerpoint/2010/main" val="4566544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Connettore 1 21">
            <a:extLst>
              <a:ext uri="{FF2B5EF4-FFF2-40B4-BE49-F238E27FC236}">
                <a16:creationId xmlns:a16="http://schemas.microsoft.com/office/drawing/2014/main" id="{43C524AB-43F0-CA46-93A9-F737B05F90F8}"/>
              </a:ext>
            </a:extLst>
          </p:cNvPr>
          <p:cNvCxnSpPr>
            <a:cxnSpLocks/>
          </p:cNvCxnSpPr>
          <p:nvPr/>
        </p:nvCxnSpPr>
        <p:spPr>
          <a:xfrm>
            <a:off x="1158573" y="677702"/>
            <a:ext cx="6902861" cy="0"/>
          </a:xfrm>
          <a:prstGeom prst="line">
            <a:avLst/>
          </a:prstGeom>
          <a:ln>
            <a:solidFill>
              <a:schemeClr val="tx2"/>
            </a:solidFill>
          </a:ln>
          <a:effectLst>
            <a:outerShdw dist="23000" sx="1000" sy="1000" rotWithShape="0">
              <a:srgbClr val="000000"/>
            </a:outerShdw>
          </a:effectLst>
        </p:spPr>
        <p:style>
          <a:lnRef idx="3">
            <a:schemeClr val="dk1"/>
          </a:lnRef>
          <a:fillRef idx="0">
            <a:schemeClr val="dk1"/>
          </a:fillRef>
          <a:effectRef idx="2">
            <a:schemeClr val="dk1"/>
          </a:effectRef>
          <a:fontRef idx="minor">
            <a:schemeClr val="tx1"/>
          </a:fontRef>
        </p:style>
      </p:cxnSp>
      <p:sp>
        <p:nvSpPr>
          <p:cNvPr id="6" name="CasellaDiTesto 5">
            <a:extLst>
              <a:ext uri="{FF2B5EF4-FFF2-40B4-BE49-F238E27FC236}">
                <a16:creationId xmlns:a16="http://schemas.microsoft.com/office/drawing/2014/main" id="{9BAC3C30-A0DA-3744-B690-8A21950277B6}"/>
              </a:ext>
            </a:extLst>
          </p:cNvPr>
          <p:cNvSpPr txBox="1"/>
          <p:nvPr/>
        </p:nvSpPr>
        <p:spPr>
          <a:xfrm>
            <a:off x="1158573" y="38370"/>
            <a:ext cx="2973891" cy="646331"/>
          </a:xfrm>
          <a:prstGeom prst="rect">
            <a:avLst/>
          </a:prstGeom>
          <a:noFill/>
        </p:spPr>
        <p:txBody>
          <a:bodyPr wrap="none" rtlCol="0" anchor="t">
            <a:spAutoFit/>
          </a:bodyPr>
          <a:lstStyle/>
          <a:p>
            <a:r>
              <a:rPr lang="it-IT" sz="3600" b="1" dirty="0">
                <a:latin typeface="Century Gothic" panose="020B0502020202020204" pitchFamily="34" charset="0"/>
                <a:cs typeface="Calibri"/>
              </a:rPr>
              <a:t>Assumptions</a:t>
            </a:r>
          </a:p>
        </p:txBody>
      </p:sp>
      <p:pic>
        <p:nvPicPr>
          <p:cNvPr id="4" name="Immagine 3">
            <a:extLst>
              <a:ext uri="{FF2B5EF4-FFF2-40B4-BE49-F238E27FC236}">
                <a16:creationId xmlns:a16="http://schemas.microsoft.com/office/drawing/2014/main" id="{7DD26A2A-83FB-4EB3-A40E-711AA9E9BD23}"/>
              </a:ext>
            </a:extLst>
          </p:cNvPr>
          <p:cNvPicPr>
            <a:picLocks noChangeAspect="1"/>
          </p:cNvPicPr>
          <p:nvPr/>
        </p:nvPicPr>
        <p:blipFill>
          <a:blip r:embed="rId2"/>
          <a:stretch>
            <a:fillRect/>
          </a:stretch>
        </p:blipFill>
        <p:spPr>
          <a:xfrm>
            <a:off x="11622290" y="6075202"/>
            <a:ext cx="457123" cy="664308"/>
          </a:xfrm>
          <a:prstGeom prst="rect">
            <a:avLst/>
          </a:prstGeom>
        </p:spPr>
      </p:pic>
      <p:grpSp>
        <p:nvGrpSpPr>
          <p:cNvPr id="2" name="Gruppo 1">
            <a:extLst>
              <a:ext uri="{FF2B5EF4-FFF2-40B4-BE49-F238E27FC236}">
                <a16:creationId xmlns:a16="http://schemas.microsoft.com/office/drawing/2014/main" id="{923BFAD6-B924-491A-9898-5CD046253B6E}"/>
              </a:ext>
            </a:extLst>
          </p:cNvPr>
          <p:cNvGrpSpPr/>
          <p:nvPr/>
        </p:nvGrpSpPr>
        <p:grpSpPr>
          <a:xfrm>
            <a:off x="5356346" y="3422547"/>
            <a:ext cx="1479308" cy="1434989"/>
            <a:chOff x="2453722" y="1775052"/>
            <a:chExt cx="3282794" cy="3197620"/>
          </a:xfrm>
        </p:grpSpPr>
        <p:pic>
          <p:nvPicPr>
            <p:cNvPr id="50" name="Immagine 49" descr="Immagine che contiene volante&#10;&#10;Descrizione generata automaticamente">
              <a:extLst>
                <a:ext uri="{FF2B5EF4-FFF2-40B4-BE49-F238E27FC236}">
                  <a16:creationId xmlns:a16="http://schemas.microsoft.com/office/drawing/2014/main" id="{8A093136-8285-4CF6-AD12-B4260952303E}"/>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3219641" y="2498384"/>
              <a:ext cx="1750956" cy="1750956"/>
            </a:xfrm>
            <a:prstGeom prst="rect">
              <a:avLst/>
            </a:prstGeom>
          </p:spPr>
        </p:pic>
        <p:pic>
          <p:nvPicPr>
            <p:cNvPr id="51" name="Immagine 50" descr="Immagine che contiene volante&#10;&#10;Descrizione generata automaticamente">
              <a:extLst>
                <a:ext uri="{FF2B5EF4-FFF2-40B4-BE49-F238E27FC236}">
                  <a16:creationId xmlns:a16="http://schemas.microsoft.com/office/drawing/2014/main" id="{F433FEFB-48C3-4187-BF59-F03F0B8E7F47}"/>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4573044" y="1775052"/>
              <a:ext cx="1163472" cy="1163472"/>
            </a:xfrm>
            <a:prstGeom prst="rect">
              <a:avLst/>
            </a:prstGeom>
          </p:spPr>
        </p:pic>
        <p:pic>
          <p:nvPicPr>
            <p:cNvPr id="52" name="Immagine 51" descr="Immagine che contiene volante&#10;&#10;Descrizione generata automaticamente">
              <a:extLst>
                <a:ext uri="{FF2B5EF4-FFF2-40B4-BE49-F238E27FC236}">
                  <a16:creationId xmlns:a16="http://schemas.microsoft.com/office/drawing/2014/main" id="{8D3BB3F4-4AE1-4665-86C5-57D9AB3DD43B}"/>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4573044" y="3809200"/>
              <a:ext cx="1163472" cy="1163472"/>
            </a:xfrm>
            <a:prstGeom prst="rect">
              <a:avLst/>
            </a:prstGeom>
          </p:spPr>
        </p:pic>
        <p:pic>
          <p:nvPicPr>
            <p:cNvPr id="53" name="Immagine 52" descr="Immagine che contiene volante&#10;&#10;Descrizione generata automaticamente">
              <a:extLst>
                <a:ext uri="{FF2B5EF4-FFF2-40B4-BE49-F238E27FC236}">
                  <a16:creationId xmlns:a16="http://schemas.microsoft.com/office/drawing/2014/main" id="{C66C1669-ADBC-48FD-B734-ECA71EAF25A0}"/>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2453722" y="1775052"/>
              <a:ext cx="1163472" cy="1163472"/>
            </a:xfrm>
            <a:prstGeom prst="rect">
              <a:avLst/>
            </a:prstGeom>
          </p:spPr>
        </p:pic>
        <p:pic>
          <p:nvPicPr>
            <p:cNvPr id="54" name="Immagine 53" descr="Immagine che contiene volante&#10;&#10;Descrizione generata automaticamente">
              <a:extLst>
                <a:ext uri="{FF2B5EF4-FFF2-40B4-BE49-F238E27FC236}">
                  <a16:creationId xmlns:a16="http://schemas.microsoft.com/office/drawing/2014/main" id="{215718E8-658C-483B-A18D-0C65888E8C6E}"/>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2453722" y="3809200"/>
              <a:ext cx="1163472" cy="1163472"/>
            </a:xfrm>
            <a:prstGeom prst="rect">
              <a:avLst/>
            </a:prstGeom>
          </p:spPr>
        </p:pic>
      </p:grpSp>
      <p:sp>
        <p:nvSpPr>
          <p:cNvPr id="55" name="CasellaDiTesto 54">
            <a:extLst>
              <a:ext uri="{FF2B5EF4-FFF2-40B4-BE49-F238E27FC236}">
                <a16:creationId xmlns:a16="http://schemas.microsoft.com/office/drawing/2014/main" id="{E0D3ED0A-3519-4E8B-8846-14B658C2EB95}"/>
              </a:ext>
            </a:extLst>
          </p:cNvPr>
          <p:cNvSpPr txBox="1"/>
          <p:nvPr/>
        </p:nvSpPr>
        <p:spPr>
          <a:xfrm>
            <a:off x="1566331" y="866546"/>
            <a:ext cx="9841183" cy="1200329"/>
          </a:xfrm>
          <a:prstGeom prst="rect">
            <a:avLst/>
          </a:prstGeom>
          <a:noFill/>
          <a:ln>
            <a:noFill/>
          </a:ln>
        </p:spPr>
        <p:txBody>
          <a:bodyPr wrap="square" rtlCol="0" anchor="t">
            <a:spAutoFit/>
          </a:bodyPr>
          <a:lstStyle/>
          <a:p>
            <a:pPr algn="just"/>
            <a:r>
              <a:rPr lang="en-US" dirty="0"/>
              <a:t>Within the scope of this work a first application of the blockchain system will be done on the game of </a:t>
            </a:r>
            <a:r>
              <a:rPr lang="en-US" b="1" dirty="0"/>
              <a:t>Blackjack</a:t>
            </a:r>
            <a:r>
              <a:rPr lang="en-US" dirty="0"/>
              <a:t>, one of the most widely played. It involves a relationship with the casino (through the dealer), and it is simple enough to allow for its determination through a contract. However, we still need assumptions:</a:t>
            </a:r>
          </a:p>
        </p:txBody>
      </p:sp>
      <p:pic>
        <p:nvPicPr>
          <p:cNvPr id="56" name="Immagine 55" descr="Immagine che contiene stanza, scena, edificio, verde&#10;&#10;Descrizione generata automaticamente">
            <a:extLst>
              <a:ext uri="{FF2B5EF4-FFF2-40B4-BE49-F238E27FC236}">
                <a16:creationId xmlns:a16="http://schemas.microsoft.com/office/drawing/2014/main" id="{5EC6A14A-BB88-40E1-BCD5-F1CEA7ED5B57}"/>
              </a:ext>
            </a:extLst>
          </p:cNvPr>
          <p:cNvPicPr>
            <a:picLocks noChangeAspect="1"/>
          </p:cNvPicPr>
          <p:nvPr/>
        </p:nvPicPr>
        <p:blipFill>
          <a:blip r:embed="rId5"/>
          <a:stretch>
            <a:fillRect/>
          </a:stretch>
        </p:blipFill>
        <p:spPr>
          <a:xfrm>
            <a:off x="4390060" y="3939998"/>
            <a:ext cx="395409" cy="395409"/>
          </a:xfrm>
          <a:prstGeom prst="rect">
            <a:avLst/>
          </a:prstGeom>
        </p:spPr>
      </p:pic>
      <p:pic>
        <p:nvPicPr>
          <p:cNvPr id="57" name="Immagine 56" descr="Immagine che contiene stanza, scena, edificio, nero&#10;&#10;Descrizione generata automaticamente">
            <a:extLst>
              <a:ext uri="{FF2B5EF4-FFF2-40B4-BE49-F238E27FC236}">
                <a16:creationId xmlns:a16="http://schemas.microsoft.com/office/drawing/2014/main" id="{139CCB5A-AD7E-4D9A-BCF4-C70FBC73D00E}"/>
              </a:ext>
            </a:extLst>
          </p:cNvPr>
          <p:cNvPicPr>
            <a:picLocks noChangeAspect="1"/>
          </p:cNvPicPr>
          <p:nvPr/>
        </p:nvPicPr>
        <p:blipFill>
          <a:blip r:embed="rId6"/>
          <a:stretch>
            <a:fillRect/>
          </a:stretch>
        </p:blipFill>
        <p:spPr>
          <a:xfrm>
            <a:off x="4855579" y="2545546"/>
            <a:ext cx="395409" cy="395409"/>
          </a:xfrm>
          <a:prstGeom prst="rect">
            <a:avLst/>
          </a:prstGeom>
        </p:spPr>
      </p:pic>
      <p:pic>
        <p:nvPicPr>
          <p:cNvPr id="58" name="Immagine 57" descr="Immagine che contiene stanza, scena, edificio&#10;&#10;Descrizione generata automaticamente">
            <a:extLst>
              <a:ext uri="{FF2B5EF4-FFF2-40B4-BE49-F238E27FC236}">
                <a16:creationId xmlns:a16="http://schemas.microsoft.com/office/drawing/2014/main" id="{40B6976A-3220-4893-AE91-97853AAA1976}"/>
              </a:ext>
            </a:extLst>
          </p:cNvPr>
          <p:cNvPicPr>
            <a:picLocks noChangeAspect="1"/>
          </p:cNvPicPr>
          <p:nvPr/>
        </p:nvPicPr>
        <p:blipFill>
          <a:blip r:embed="rId7"/>
          <a:stretch>
            <a:fillRect/>
          </a:stretch>
        </p:blipFill>
        <p:spPr>
          <a:xfrm>
            <a:off x="7441133" y="3939998"/>
            <a:ext cx="395409" cy="395409"/>
          </a:xfrm>
          <a:prstGeom prst="rect">
            <a:avLst/>
          </a:prstGeom>
        </p:spPr>
      </p:pic>
      <p:pic>
        <p:nvPicPr>
          <p:cNvPr id="59" name="Immagine 58" descr="Immagine che contiene stanza&#10;&#10;Descrizione generata automaticamente">
            <a:extLst>
              <a:ext uri="{FF2B5EF4-FFF2-40B4-BE49-F238E27FC236}">
                <a16:creationId xmlns:a16="http://schemas.microsoft.com/office/drawing/2014/main" id="{C90C9EBA-E882-451A-B203-F2A173EBDE5F}"/>
              </a:ext>
            </a:extLst>
          </p:cNvPr>
          <p:cNvPicPr>
            <a:picLocks noChangeAspect="1"/>
          </p:cNvPicPr>
          <p:nvPr/>
        </p:nvPicPr>
        <p:blipFill>
          <a:blip r:embed="rId8"/>
          <a:stretch>
            <a:fillRect/>
          </a:stretch>
        </p:blipFill>
        <p:spPr>
          <a:xfrm>
            <a:off x="5915956" y="5314477"/>
            <a:ext cx="395409" cy="395409"/>
          </a:xfrm>
          <a:prstGeom prst="rect">
            <a:avLst/>
          </a:prstGeom>
        </p:spPr>
      </p:pic>
      <p:pic>
        <p:nvPicPr>
          <p:cNvPr id="60" name="Immagine 59" descr="Immagine che contiene stanza, scena, edificio&#10;&#10;Descrizione generata automaticamente">
            <a:extLst>
              <a:ext uri="{FF2B5EF4-FFF2-40B4-BE49-F238E27FC236}">
                <a16:creationId xmlns:a16="http://schemas.microsoft.com/office/drawing/2014/main" id="{2138DFBE-CC07-4257-9342-09CB8006EF1A}"/>
              </a:ext>
            </a:extLst>
          </p:cNvPr>
          <p:cNvPicPr>
            <a:picLocks noChangeAspect="1"/>
          </p:cNvPicPr>
          <p:nvPr/>
        </p:nvPicPr>
        <p:blipFill>
          <a:blip r:embed="rId9"/>
          <a:stretch>
            <a:fillRect/>
          </a:stretch>
        </p:blipFill>
        <p:spPr>
          <a:xfrm>
            <a:off x="6941014" y="2545545"/>
            <a:ext cx="395409" cy="395409"/>
          </a:xfrm>
          <a:prstGeom prst="rect">
            <a:avLst/>
          </a:prstGeom>
        </p:spPr>
      </p:pic>
      <p:sp>
        <p:nvSpPr>
          <p:cNvPr id="61" name="Title 1">
            <a:extLst>
              <a:ext uri="{FF2B5EF4-FFF2-40B4-BE49-F238E27FC236}">
                <a16:creationId xmlns:a16="http://schemas.microsoft.com/office/drawing/2014/main" id="{5CB0F644-1904-487E-9B1E-4B1D4934D87F}"/>
              </a:ext>
            </a:extLst>
          </p:cNvPr>
          <p:cNvSpPr txBox="1">
            <a:spLocks/>
          </p:cNvSpPr>
          <p:nvPr/>
        </p:nvSpPr>
        <p:spPr>
          <a:xfrm>
            <a:off x="1083623" y="2444422"/>
            <a:ext cx="3544482" cy="553998"/>
          </a:xfrm>
          <a:prstGeom prst="rect">
            <a:avLst/>
          </a:prstGeom>
        </p:spPr>
        <p:txBody>
          <a:bodyPr wrap="square" lIns="0" tIns="0" rIns="0" bIns="0" anchor="ctr" anchorCtr="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lvl="1"/>
            <a:r>
              <a:rPr lang="it-IT" b="1" dirty="0">
                <a:latin typeface="Century Gothic" panose="020B0502020202020204" pitchFamily="34" charset="0"/>
                <a:cs typeface="Calibri"/>
              </a:rPr>
              <a:t>single player only</a:t>
            </a:r>
            <a:r>
              <a:rPr lang="it-IT" dirty="0">
                <a:latin typeface="Century Gothic" panose="020B0502020202020204" pitchFamily="34" charset="0"/>
                <a:cs typeface="Calibri"/>
              </a:rPr>
              <a:t>: the game involves you against the dealer;</a:t>
            </a:r>
          </a:p>
        </p:txBody>
      </p:sp>
      <p:sp>
        <p:nvSpPr>
          <p:cNvPr id="62" name="Title 1">
            <a:extLst>
              <a:ext uri="{FF2B5EF4-FFF2-40B4-BE49-F238E27FC236}">
                <a16:creationId xmlns:a16="http://schemas.microsoft.com/office/drawing/2014/main" id="{2EB84857-34DC-4DE5-80C6-CD44E1FB32E9}"/>
              </a:ext>
            </a:extLst>
          </p:cNvPr>
          <p:cNvSpPr txBox="1">
            <a:spLocks/>
          </p:cNvSpPr>
          <p:nvPr/>
        </p:nvSpPr>
        <p:spPr>
          <a:xfrm>
            <a:off x="7683808" y="2305922"/>
            <a:ext cx="4233371" cy="830997"/>
          </a:xfrm>
          <a:prstGeom prst="rect">
            <a:avLst/>
          </a:prstGeom>
        </p:spPr>
        <p:txBody>
          <a:bodyPr wrap="square" lIns="0" tIns="0" rIns="0" bIns="0" anchor="ctr" anchorCtr="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lvl="1"/>
            <a:r>
              <a:rPr lang="it-IT" b="1" dirty="0">
                <a:solidFill>
                  <a:srgbClr val="204792"/>
                </a:solidFill>
                <a:latin typeface="Century Gothic" panose="020B0502020202020204" pitchFamily="34" charset="0"/>
                <a:cs typeface="Calibri"/>
              </a:rPr>
              <a:t>bet amount</a:t>
            </a:r>
            <a:r>
              <a:rPr lang="it-IT" dirty="0">
                <a:latin typeface="Century Gothic" panose="020B0502020202020204" pitchFamily="34" charset="0"/>
                <a:cs typeface="Calibri"/>
              </a:rPr>
              <a:t>: the player can </a:t>
            </a:r>
            <a:r>
              <a:rPr lang="it-IT" dirty="0" err="1">
                <a:latin typeface="Century Gothic" panose="020B0502020202020204" pitchFamily="34" charset="0"/>
                <a:cs typeface="Calibri"/>
              </a:rPr>
              <a:t>place</a:t>
            </a:r>
            <a:r>
              <a:rPr lang="it-IT" dirty="0">
                <a:latin typeface="Century Gothic" panose="020B0502020202020204" pitchFamily="34" charset="0"/>
                <a:cs typeface="Calibri"/>
              </a:rPr>
              <a:t> a </a:t>
            </a:r>
            <a:r>
              <a:rPr lang="it-IT" dirty="0" err="1">
                <a:latin typeface="Century Gothic" panose="020B0502020202020204" pitchFamily="34" charset="0"/>
                <a:cs typeface="Calibri"/>
              </a:rPr>
              <a:t>bet</a:t>
            </a:r>
            <a:r>
              <a:rPr lang="it-IT" dirty="0">
                <a:latin typeface="Century Gothic" panose="020B0502020202020204" pitchFamily="34" charset="0"/>
                <a:cs typeface="Calibri"/>
              </a:rPr>
              <a:t> </a:t>
            </a:r>
            <a:r>
              <a:rPr lang="it-IT" dirty="0" err="1">
                <a:latin typeface="Century Gothic" panose="020B0502020202020204" pitchFamily="34" charset="0"/>
                <a:cs typeface="Calibri"/>
              </a:rPr>
              <a:t>but</a:t>
            </a:r>
            <a:r>
              <a:rPr lang="it-IT" dirty="0">
                <a:latin typeface="Century Gothic" panose="020B0502020202020204" pitchFamily="34" charset="0"/>
                <a:cs typeface="Calibri"/>
              </a:rPr>
              <a:t>, </a:t>
            </a:r>
            <a:r>
              <a:rPr lang="it-IT" dirty="0" err="1">
                <a:latin typeface="Century Gothic" panose="020B0502020202020204" pitchFamily="34" charset="0"/>
                <a:cs typeface="Calibri"/>
              </a:rPr>
              <a:t>as</a:t>
            </a:r>
            <a:r>
              <a:rPr lang="it-IT" dirty="0">
                <a:latin typeface="Century Gothic" panose="020B0502020202020204" pitchFamily="34" charset="0"/>
                <a:cs typeface="Calibri"/>
              </a:rPr>
              <a:t> </a:t>
            </a:r>
            <a:r>
              <a:rPr lang="it-IT" dirty="0" err="1">
                <a:latin typeface="Century Gothic" panose="020B0502020202020204" pitchFamily="34" charset="0"/>
                <a:cs typeface="Calibri"/>
              </a:rPr>
              <a:t>we</a:t>
            </a:r>
            <a:r>
              <a:rPr lang="it-IT" dirty="0">
                <a:latin typeface="Century Gothic" panose="020B0502020202020204" pitchFamily="34" charset="0"/>
                <a:cs typeface="Calibri"/>
              </a:rPr>
              <a:t> </a:t>
            </a:r>
            <a:r>
              <a:rPr lang="it-IT" dirty="0" err="1">
                <a:latin typeface="Century Gothic" panose="020B0502020202020204" pitchFamily="34" charset="0"/>
                <a:cs typeface="Calibri"/>
              </a:rPr>
              <a:t>already</a:t>
            </a:r>
            <a:r>
              <a:rPr lang="it-IT" dirty="0">
                <a:latin typeface="Century Gothic" panose="020B0502020202020204" pitchFamily="34" charset="0"/>
                <a:cs typeface="Calibri"/>
              </a:rPr>
              <a:t> </a:t>
            </a:r>
            <a:r>
              <a:rPr lang="it-IT" dirty="0" err="1">
                <a:latin typeface="Century Gothic" panose="020B0502020202020204" pitchFamily="34" charset="0"/>
                <a:cs typeface="Calibri"/>
              </a:rPr>
              <a:t>said</a:t>
            </a:r>
            <a:r>
              <a:rPr lang="it-IT" dirty="0">
                <a:latin typeface="Century Gothic" panose="020B0502020202020204" pitchFamily="34" charset="0"/>
                <a:cs typeface="Calibri"/>
              </a:rPr>
              <a:t>, </a:t>
            </a:r>
            <a:r>
              <a:rPr lang="it-IT" dirty="0" err="1">
                <a:latin typeface="Century Gothic" panose="020B0502020202020204" pitchFamily="34" charset="0"/>
                <a:cs typeface="Calibri"/>
              </a:rPr>
              <a:t>it</a:t>
            </a:r>
            <a:r>
              <a:rPr lang="it-IT" dirty="0">
                <a:latin typeface="Century Gothic" panose="020B0502020202020204" pitchFamily="34" charset="0"/>
                <a:cs typeface="Calibri"/>
              </a:rPr>
              <a:t> must be </a:t>
            </a:r>
            <a:r>
              <a:rPr lang="it-IT" dirty="0" err="1">
                <a:latin typeface="Century Gothic" panose="020B0502020202020204" pitchFamily="34" charset="0"/>
                <a:cs typeface="Calibri"/>
              </a:rPr>
              <a:t>less</a:t>
            </a:r>
            <a:r>
              <a:rPr lang="it-IT" dirty="0">
                <a:latin typeface="Century Gothic" panose="020B0502020202020204" pitchFamily="34" charset="0"/>
                <a:cs typeface="Calibri"/>
              </a:rPr>
              <a:t> </a:t>
            </a:r>
            <a:r>
              <a:rPr lang="it-IT" dirty="0" err="1">
                <a:latin typeface="Century Gothic" panose="020B0502020202020204" pitchFamily="34" charset="0"/>
                <a:cs typeface="Calibri"/>
              </a:rPr>
              <a:t>than</a:t>
            </a:r>
            <a:r>
              <a:rPr lang="it-IT" dirty="0">
                <a:latin typeface="Century Gothic" panose="020B0502020202020204" pitchFamily="34" charset="0"/>
                <a:cs typeface="Calibri"/>
              </a:rPr>
              <a:t> the </a:t>
            </a:r>
            <a:r>
              <a:rPr lang="it-IT" dirty="0" err="1">
                <a:latin typeface="Century Gothic" panose="020B0502020202020204" pitchFamily="34" charset="0"/>
                <a:cs typeface="Calibri"/>
              </a:rPr>
              <a:t>average</a:t>
            </a:r>
            <a:r>
              <a:rPr lang="it-IT" dirty="0">
                <a:latin typeface="Century Gothic" panose="020B0502020202020204" pitchFamily="34" charset="0"/>
                <a:cs typeface="Calibri"/>
              </a:rPr>
              <a:t> </a:t>
            </a:r>
            <a:r>
              <a:rPr lang="it-IT" dirty="0" err="1">
                <a:latin typeface="Century Gothic" panose="020B0502020202020204" pitchFamily="34" charset="0"/>
                <a:cs typeface="Calibri"/>
              </a:rPr>
              <a:t>block</a:t>
            </a:r>
            <a:r>
              <a:rPr lang="it-IT" dirty="0">
                <a:latin typeface="Century Gothic" panose="020B0502020202020204" pitchFamily="34" charset="0"/>
                <a:cs typeface="Calibri"/>
              </a:rPr>
              <a:t> </a:t>
            </a:r>
            <a:r>
              <a:rPr lang="it-IT" dirty="0" err="1">
                <a:latin typeface="Century Gothic" panose="020B0502020202020204" pitchFamily="34" charset="0"/>
                <a:cs typeface="Calibri"/>
              </a:rPr>
              <a:t>reward</a:t>
            </a:r>
            <a:r>
              <a:rPr lang="it-IT" dirty="0">
                <a:latin typeface="Century Gothic" panose="020B0502020202020204" pitchFamily="34" charset="0"/>
                <a:cs typeface="Calibri"/>
              </a:rPr>
              <a:t>;</a:t>
            </a:r>
          </a:p>
        </p:txBody>
      </p:sp>
      <p:sp>
        <p:nvSpPr>
          <p:cNvPr id="63" name="Title 1">
            <a:extLst>
              <a:ext uri="{FF2B5EF4-FFF2-40B4-BE49-F238E27FC236}">
                <a16:creationId xmlns:a16="http://schemas.microsoft.com/office/drawing/2014/main" id="{F9E80DFD-64C1-411E-84A8-ED9EA4DCE406}"/>
              </a:ext>
            </a:extLst>
          </p:cNvPr>
          <p:cNvSpPr txBox="1">
            <a:spLocks/>
          </p:cNvSpPr>
          <p:nvPr/>
        </p:nvSpPr>
        <p:spPr>
          <a:xfrm>
            <a:off x="1723869" y="3583704"/>
            <a:ext cx="2658449" cy="1107996"/>
          </a:xfrm>
          <a:prstGeom prst="rect">
            <a:avLst/>
          </a:prstGeom>
        </p:spPr>
        <p:txBody>
          <a:bodyPr wrap="square" lIns="0" tIns="0" rIns="0" bIns="0" anchor="ctr" anchorCtr="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lvl="1"/>
            <a:r>
              <a:rPr lang="it-IT" b="1" dirty="0">
                <a:solidFill>
                  <a:srgbClr val="00B050"/>
                </a:solidFill>
                <a:latin typeface="Century Gothic" panose="020B0502020202020204" pitchFamily="34" charset="0"/>
                <a:cs typeface="Calibri"/>
              </a:rPr>
              <a:t>no insurance</a:t>
            </a:r>
            <a:r>
              <a:rPr lang="it-IT" dirty="0">
                <a:latin typeface="Century Gothic" panose="020B0502020202020204" pitchFamily="34" charset="0"/>
                <a:cs typeface="Calibri"/>
              </a:rPr>
              <a:t>: the player cannot place an insurance on his/her hand;</a:t>
            </a:r>
          </a:p>
        </p:txBody>
      </p:sp>
      <p:sp>
        <p:nvSpPr>
          <p:cNvPr id="64" name="Title 1">
            <a:extLst>
              <a:ext uri="{FF2B5EF4-FFF2-40B4-BE49-F238E27FC236}">
                <a16:creationId xmlns:a16="http://schemas.microsoft.com/office/drawing/2014/main" id="{55E60585-BBB3-445A-8784-E59800935E2D}"/>
              </a:ext>
            </a:extLst>
          </p:cNvPr>
          <p:cNvSpPr txBox="1">
            <a:spLocks/>
          </p:cNvSpPr>
          <p:nvPr/>
        </p:nvSpPr>
        <p:spPr>
          <a:xfrm>
            <a:off x="7977406" y="3722203"/>
            <a:ext cx="3939773" cy="830997"/>
          </a:xfrm>
          <a:prstGeom prst="rect">
            <a:avLst/>
          </a:prstGeom>
        </p:spPr>
        <p:txBody>
          <a:bodyPr wrap="square" lIns="0" tIns="0" rIns="0" bIns="0" anchor="ctr" anchorCtr="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lvl="1"/>
            <a:r>
              <a:rPr lang="it-IT" b="1" dirty="0">
                <a:solidFill>
                  <a:srgbClr val="7C1518"/>
                </a:solidFill>
                <a:latin typeface="Century Gothic" panose="020B0502020202020204" pitchFamily="34" charset="0"/>
                <a:cs typeface="Calibri"/>
              </a:rPr>
              <a:t>no double split</a:t>
            </a:r>
            <a:r>
              <a:rPr lang="it-IT" dirty="0">
                <a:latin typeface="Century Gothic" panose="020B0502020202020204" pitchFamily="34" charset="0"/>
                <a:cs typeface="Calibri"/>
              </a:rPr>
              <a:t>: the player cannot split his/her hand in case it has 2 or more identical cards;</a:t>
            </a:r>
          </a:p>
        </p:txBody>
      </p:sp>
      <p:sp>
        <p:nvSpPr>
          <p:cNvPr id="65" name="Title 1">
            <a:extLst>
              <a:ext uri="{FF2B5EF4-FFF2-40B4-BE49-F238E27FC236}">
                <a16:creationId xmlns:a16="http://schemas.microsoft.com/office/drawing/2014/main" id="{D3358C1D-703D-4F49-A499-2CB9AB59B177}"/>
              </a:ext>
            </a:extLst>
          </p:cNvPr>
          <p:cNvSpPr txBox="1">
            <a:spLocks/>
          </p:cNvSpPr>
          <p:nvPr/>
        </p:nvSpPr>
        <p:spPr>
          <a:xfrm>
            <a:off x="2626027" y="5848385"/>
            <a:ext cx="7537304" cy="830997"/>
          </a:xfrm>
          <a:prstGeom prst="rect">
            <a:avLst/>
          </a:prstGeom>
        </p:spPr>
        <p:txBody>
          <a:bodyPr wrap="square" lIns="0" tIns="0" rIns="0" bIns="0" anchor="ctr" anchorCtr="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lvl="1"/>
            <a:r>
              <a:rPr lang="it-IT" b="1" dirty="0">
                <a:solidFill>
                  <a:srgbClr val="1B265E"/>
                </a:solidFill>
                <a:latin typeface="Century Gothic" panose="020B0502020202020204" pitchFamily="34" charset="0"/>
                <a:cs typeface="Calibri"/>
              </a:rPr>
              <a:t>payoff for blackjack</a:t>
            </a:r>
            <a:r>
              <a:rPr lang="it-IT" dirty="0">
                <a:latin typeface="Century Gothic" panose="020B0502020202020204" pitchFamily="34" charset="0"/>
                <a:cs typeface="Calibri"/>
              </a:rPr>
              <a:t>: in case the player hits Blackjack (which, normally, means he/she has an ace and J, Q or K, but here also the </a:t>
            </a:r>
            <a:r>
              <a:rPr lang="it-IT" dirty="0" err="1">
                <a:latin typeface="Century Gothic" panose="020B0502020202020204" pitchFamily="34" charset="0"/>
                <a:cs typeface="Calibri"/>
              </a:rPr>
              <a:t>combination</a:t>
            </a:r>
            <a:r>
              <a:rPr lang="it-IT" dirty="0">
                <a:latin typeface="Century Gothic" panose="020B0502020202020204" pitchFamily="34" charset="0"/>
                <a:cs typeface="Calibri"/>
              </a:rPr>
              <a:t> 10 + ace is considered blackjack), it will be </a:t>
            </a:r>
            <a:r>
              <a:rPr lang="it-IT" dirty="0" err="1">
                <a:latin typeface="Century Gothic" panose="020B0502020202020204" pitchFamily="34" charset="0"/>
                <a:cs typeface="Calibri"/>
              </a:rPr>
              <a:t>paid</a:t>
            </a:r>
            <a:r>
              <a:rPr lang="it-IT" dirty="0">
                <a:latin typeface="Century Gothic" panose="020B0502020202020204" pitchFamily="34" charset="0"/>
                <a:cs typeface="Calibri"/>
              </a:rPr>
              <a:t> 3:2;</a:t>
            </a:r>
          </a:p>
        </p:txBody>
      </p:sp>
      <p:pic>
        <p:nvPicPr>
          <p:cNvPr id="3074" name="Picture 2" descr="Risultato immagini per documento stilizzato&quot;">
            <a:extLst>
              <a:ext uri="{FF2B5EF4-FFF2-40B4-BE49-F238E27FC236}">
                <a16:creationId xmlns:a16="http://schemas.microsoft.com/office/drawing/2014/main" id="{95C89A9B-D209-4324-AEC1-7D1808783BD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79688" y="185410"/>
            <a:ext cx="412431" cy="4922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8174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1"/>
                                        </p:tgtEl>
                                        <p:attrNameLst>
                                          <p:attrName>style.visibility</p:attrName>
                                        </p:attrNameLst>
                                      </p:cBhvr>
                                      <p:to>
                                        <p:strVal val="visible"/>
                                      </p:to>
                                    </p:set>
                                    <p:animEffect transition="in" filter="fade">
                                      <p:cBhvr>
                                        <p:cTn id="7" dur="500"/>
                                        <p:tgtEl>
                                          <p:spTgt spid="61"/>
                                        </p:tgtEl>
                                      </p:cBhvr>
                                    </p:animEffect>
                                    <p:anim calcmode="lin" valueType="num">
                                      <p:cBhvr>
                                        <p:cTn id="8" dur="500" fill="hold"/>
                                        <p:tgtEl>
                                          <p:spTgt spid="61"/>
                                        </p:tgtEl>
                                        <p:attrNameLst>
                                          <p:attrName>ppt_x</p:attrName>
                                        </p:attrNameLst>
                                      </p:cBhvr>
                                      <p:tavLst>
                                        <p:tav tm="0">
                                          <p:val>
                                            <p:strVal val="#ppt_x"/>
                                          </p:val>
                                        </p:tav>
                                        <p:tav tm="100000">
                                          <p:val>
                                            <p:strVal val="#ppt_x"/>
                                          </p:val>
                                        </p:tav>
                                      </p:tavLst>
                                    </p:anim>
                                    <p:anim calcmode="lin" valueType="num">
                                      <p:cBhvr>
                                        <p:cTn id="9" dur="500" fill="hold"/>
                                        <p:tgtEl>
                                          <p:spTgt spid="61"/>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grpId="0" nodeType="afterEffect">
                                  <p:stCondLst>
                                    <p:cond delay="0"/>
                                  </p:stCondLst>
                                  <p:childTnLst>
                                    <p:set>
                                      <p:cBhvr>
                                        <p:cTn id="12" dur="1" fill="hold">
                                          <p:stCondLst>
                                            <p:cond delay="0"/>
                                          </p:stCondLst>
                                        </p:cTn>
                                        <p:tgtEl>
                                          <p:spTgt spid="62"/>
                                        </p:tgtEl>
                                        <p:attrNameLst>
                                          <p:attrName>style.visibility</p:attrName>
                                        </p:attrNameLst>
                                      </p:cBhvr>
                                      <p:to>
                                        <p:strVal val="visible"/>
                                      </p:to>
                                    </p:set>
                                    <p:animEffect transition="in" filter="fade">
                                      <p:cBhvr>
                                        <p:cTn id="13" dur="500"/>
                                        <p:tgtEl>
                                          <p:spTgt spid="62"/>
                                        </p:tgtEl>
                                      </p:cBhvr>
                                    </p:animEffect>
                                    <p:anim calcmode="lin" valueType="num">
                                      <p:cBhvr>
                                        <p:cTn id="14" dur="500" fill="hold"/>
                                        <p:tgtEl>
                                          <p:spTgt spid="62"/>
                                        </p:tgtEl>
                                        <p:attrNameLst>
                                          <p:attrName>ppt_x</p:attrName>
                                        </p:attrNameLst>
                                      </p:cBhvr>
                                      <p:tavLst>
                                        <p:tav tm="0">
                                          <p:val>
                                            <p:strVal val="#ppt_x"/>
                                          </p:val>
                                        </p:tav>
                                        <p:tav tm="100000">
                                          <p:val>
                                            <p:strVal val="#ppt_x"/>
                                          </p:val>
                                        </p:tav>
                                      </p:tavLst>
                                    </p:anim>
                                    <p:anim calcmode="lin" valueType="num">
                                      <p:cBhvr>
                                        <p:cTn id="15" dur="500" fill="hold"/>
                                        <p:tgtEl>
                                          <p:spTgt spid="62"/>
                                        </p:tgtEl>
                                        <p:attrNameLst>
                                          <p:attrName>ppt_y</p:attrName>
                                        </p:attrNameLst>
                                      </p:cBhvr>
                                      <p:tavLst>
                                        <p:tav tm="0">
                                          <p:val>
                                            <p:strVal val="#ppt_y+.1"/>
                                          </p:val>
                                        </p:tav>
                                        <p:tav tm="100000">
                                          <p:val>
                                            <p:strVal val="#ppt_y"/>
                                          </p:val>
                                        </p:tav>
                                      </p:tavLst>
                                    </p:anim>
                                  </p:childTnLst>
                                </p:cTn>
                              </p:par>
                            </p:childTnLst>
                          </p:cTn>
                        </p:par>
                        <p:par>
                          <p:cTn id="16" fill="hold">
                            <p:stCondLst>
                              <p:cond delay="1000"/>
                            </p:stCondLst>
                            <p:childTnLst>
                              <p:par>
                                <p:cTn id="17" presetID="42" presetClass="entr" presetSubtype="0" fill="hold" grpId="0" nodeType="afterEffect">
                                  <p:stCondLst>
                                    <p:cond delay="0"/>
                                  </p:stCondLst>
                                  <p:childTnLst>
                                    <p:set>
                                      <p:cBhvr>
                                        <p:cTn id="18" dur="1" fill="hold">
                                          <p:stCondLst>
                                            <p:cond delay="0"/>
                                          </p:stCondLst>
                                        </p:cTn>
                                        <p:tgtEl>
                                          <p:spTgt spid="63"/>
                                        </p:tgtEl>
                                        <p:attrNameLst>
                                          <p:attrName>style.visibility</p:attrName>
                                        </p:attrNameLst>
                                      </p:cBhvr>
                                      <p:to>
                                        <p:strVal val="visible"/>
                                      </p:to>
                                    </p:set>
                                    <p:animEffect transition="in" filter="fade">
                                      <p:cBhvr>
                                        <p:cTn id="19" dur="500"/>
                                        <p:tgtEl>
                                          <p:spTgt spid="63"/>
                                        </p:tgtEl>
                                      </p:cBhvr>
                                    </p:animEffect>
                                    <p:anim calcmode="lin" valueType="num">
                                      <p:cBhvr>
                                        <p:cTn id="20" dur="500" fill="hold"/>
                                        <p:tgtEl>
                                          <p:spTgt spid="63"/>
                                        </p:tgtEl>
                                        <p:attrNameLst>
                                          <p:attrName>ppt_x</p:attrName>
                                        </p:attrNameLst>
                                      </p:cBhvr>
                                      <p:tavLst>
                                        <p:tav tm="0">
                                          <p:val>
                                            <p:strVal val="#ppt_x"/>
                                          </p:val>
                                        </p:tav>
                                        <p:tav tm="100000">
                                          <p:val>
                                            <p:strVal val="#ppt_x"/>
                                          </p:val>
                                        </p:tav>
                                      </p:tavLst>
                                    </p:anim>
                                    <p:anim calcmode="lin" valueType="num">
                                      <p:cBhvr>
                                        <p:cTn id="21" dur="500" fill="hold"/>
                                        <p:tgtEl>
                                          <p:spTgt spid="63"/>
                                        </p:tgtEl>
                                        <p:attrNameLst>
                                          <p:attrName>ppt_y</p:attrName>
                                        </p:attrNameLst>
                                      </p:cBhvr>
                                      <p:tavLst>
                                        <p:tav tm="0">
                                          <p:val>
                                            <p:strVal val="#ppt_y+.1"/>
                                          </p:val>
                                        </p:tav>
                                        <p:tav tm="100000">
                                          <p:val>
                                            <p:strVal val="#ppt_y"/>
                                          </p:val>
                                        </p:tav>
                                      </p:tavLst>
                                    </p:anim>
                                  </p:childTnLst>
                                </p:cTn>
                              </p:par>
                            </p:childTnLst>
                          </p:cTn>
                        </p:par>
                        <p:par>
                          <p:cTn id="22" fill="hold">
                            <p:stCondLst>
                              <p:cond delay="1500"/>
                            </p:stCondLst>
                            <p:childTnLst>
                              <p:par>
                                <p:cTn id="23" presetID="42" presetClass="entr" presetSubtype="0" fill="hold" grpId="0" nodeType="afterEffect">
                                  <p:stCondLst>
                                    <p:cond delay="0"/>
                                  </p:stCondLst>
                                  <p:childTnLst>
                                    <p:set>
                                      <p:cBhvr>
                                        <p:cTn id="24" dur="1" fill="hold">
                                          <p:stCondLst>
                                            <p:cond delay="0"/>
                                          </p:stCondLst>
                                        </p:cTn>
                                        <p:tgtEl>
                                          <p:spTgt spid="64"/>
                                        </p:tgtEl>
                                        <p:attrNameLst>
                                          <p:attrName>style.visibility</p:attrName>
                                        </p:attrNameLst>
                                      </p:cBhvr>
                                      <p:to>
                                        <p:strVal val="visible"/>
                                      </p:to>
                                    </p:set>
                                    <p:animEffect transition="in" filter="fade">
                                      <p:cBhvr>
                                        <p:cTn id="25" dur="500"/>
                                        <p:tgtEl>
                                          <p:spTgt spid="64"/>
                                        </p:tgtEl>
                                      </p:cBhvr>
                                    </p:animEffect>
                                    <p:anim calcmode="lin" valueType="num">
                                      <p:cBhvr>
                                        <p:cTn id="26" dur="500" fill="hold"/>
                                        <p:tgtEl>
                                          <p:spTgt spid="64"/>
                                        </p:tgtEl>
                                        <p:attrNameLst>
                                          <p:attrName>ppt_x</p:attrName>
                                        </p:attrNameLst>
                                      </p:cBhvr>
                                      <p:tavLst>
                                        <p:tav tm="0">
                                          <p:val>
                                            <p:strVal val="#ppt_x"/>
                                          </p:val>
                                        </p:tav>
                                        <p:tav tm="100000">
                                          <p:val>
                                            <p:strVal val="#ppt_x"/>
                                          </p:val>
                                        </p:tav>
                                      </p:tavLst>
                                    </p:anim>
                                    <p:anim calcmode="lin" valueType="num">
                                      <p:cBhvr>
                                        <p:cTn id="27" dur="500" fill="hold"/>
                                        <p:tgtEl>
                                          <p:spTgt spid="64"/>
                                        </p:tgtEl>
                                        <p:attrNameLst>
                                          <p:attrName>ppt_y</p:attrName>
                                        </p:attrNameLst>
                                      </p:cBhvr>
                                      <p:tavLst>
                                        <p:tav tm="0">
                                          <p:val>
                                            <p:strVal val="#ppt_y+.1"/>
                                          </p:val>
                                        </p:tav>
                                        <p:tav tm="100000">
                                          <p:val>
                                            <p:strVal val="#ppt_y"/>
                                          </p:val>
                                        </p:tav>
                                      </p:tavLst>
                                    </p:anim>
                                  </p:childTnLst>
                                </p:cTn>
                              </p:par>
                            </p:childTnLst>
                          </p:cTn>
                        </p:par>
                        <p:par>
                          <p:cTn id="28" fill="hold">
                            <p:stCondLst>
                              <p:cond delay="2000"/>
                            </p:stCondLst>
                            <p:childTnLst>
                              <p:par>
                                <p:cTn id="29" presetID="42" presetClass="entr" presetSubtype="0" fill="hold" grpId="0" nodeType="afterEffect">
                                  <p:stCondLst>
                                    <p:cond delay="0"/>
                                  </p:stCondLst>
                                  <p:childTnLst>
                                    <p:set>
                                      <p:cBhvr>
                                        <p:cTn id="30" dur="1" fill="hold">
                                          <p:stCondLst>
                                            <p:cond delay="0"/>
                                          </p:stCondLst>
                                        </p:cTn>
                                        <p:tgtEl>
                                          <p:spTgt spid="65"/>
                                        </p:tgtEl>
                                        <p:attrNameLst>
                                          <p:attrName>style.visibility</p:attrName>
                                        </p:attrNameLst>
                                      </p:cBhvr>
                                      <p:to>
                                        <p:strVal val="visible"/>
                                      </p:to>
                                    </p:set>
                                    <p:animEffect transition="in" filter="fade">
                                      <p:cBhvr>
                                        <p:cTn id="31" dur="500"/>
                                        <p:tgtEl>
                                          <p:spTgt spid="65"/>
                                        </p:tgtEl>
                                      </p:cBhvr>
                                    </p:animEffect>
                                    <p:anim calcmode="lin" valueType="num">
                                      <p:cBhvr>
                                        <p:cTn id="32" dur="500" fill="hold"/>
                                        <p:tgtEl>
                                          <p:spTgt spid="65"/>
                                        </p:tgtEl>
                                        <p:attrNameLst>
                                          <p:attrName>ppt_x</p:attrName>
                                        </p:attrNameLst>
                                      </p:cBhvr>
                                      <p:tavLst>
                                        <p:tav tm="0">
                                          <p:val>
                                            <p:strVal val="#ppt_x"/>
                                          </p:val>
                                        </p:tav>
                                        <p:tav tm="100000">
                                          <p:val>
                                            <p:strVal val="#ppt_x"/>
                                          </p:val>
                                        </p:tav>
                                      </p:tavLst>
                                    </p:anim>
                                    <p:anim calcmode="lin" valueType="num">
                                      <p:cBhvr>
                                        <p:cTn id="33" dur="500" fill="hold"/>
                                        <p:tgtEl>
                                          <p:spTgt spid="6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p:bldP spid="62" grpId="0"/>
      <p:bldP spid="63" grpId="0"/>
      <p:bldP spid="64" grpId="0"/>
      <p:bldP spid="6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Connettore 1 21">
            <a:extLst>
              <a:ext uri="{FF2B5EF4-FFF2-40B4-BE49-F238E27FC236}">
                <a16:creationId xmlns:a16="http://schemas.microsoft.com/office/drawing/2014/main" id="{43C524AB-43F0-CA46-93A9-F737B05F90F8}"/>
              </a:ext>
            </a:extLst>
          </p:cNvPr>
          <p:cNvCxnSpPr>
            <a:cxnSpLocks/>
          </p:cNvCxnSpPr>
          <p:nvPr/>
        </p:nvCxnSpPr>
        <p:spPr>
          <a:xfrm>
            <a:off x="1158573" y="677702"/>
            <a:ext cx="6902861" cy="0"/>
          </a:xfrm>
          <a:prstGeom prst="line">
            <a:avLst/>
          </a:prstGeom>
          <a:ln>
            <a:solidFill>
              <a:schemeClr val="tx2"/>
            </a:solidFill>
          </a:ln>
          <a:effectLst>
            <a:outerShdw dist="23000" sx="1000" sy="1000" rotWithShape="0">
              <a:srgbClr val="000000"/>
            </a:outerShdw>
          </a:effectLst>
        </p:spPr>
        <p:style>
          <a:lnRef idx="3">
            <a:schemeClr val="dk1"/>
          </a:lnRef>
          <a:fillRef idx="0">
            <a:schemeClr val="dk1"/>
          </a:fillRef>
          <a:effectRef idx="2">
            <a:schemeClr val="dk1"/>
          </a:effectRef>
          <a:fontRef idx="minor">
            <a:schemeClr val="tx1"/>
          </a:fontRef>
        </p:style>
      </p:cxnSp>
      <p:sp>
        <p:nvSpPr>
          <p:cNvPr id="6" name="CasellaDiTesto 5">
            <a:extLst>
              <a:ext uri="{FF2B5EF4-FFF2-40B4-BE49-F238E27FC236}">
                <a16:creationId xmlns:a16="http://schemas.microsoft.com/office/drawing/2014/main" id="{9BAC3C30-A0DA-3744-B690-8A21950277B6}"/>
              </a:ext>
            </a:extLst>
          </p:cNvPr>
          <p:cNvSpPr txBox="1"/>
          <p:nvPr/>
        </p:nvSpPr>
        <p:spPr>
          <a:xfrm>
            <a:off x="1158573" y="38370"/>
            <a:ext cx="4235455" cy="646331"/>
          </a:xfrm>
          <a:prstGeom prst="rect">
            <a:avLst/>
          </a:prstGeom>
          <a:noFill/>
        </p:spPr>
        <p:txBody>
          <a:bodyPr wrap="none" rtlCol="0" anchor="t">
            <a:spAutoFit/>
          </a:bodyPr>
          <a:lstStyle/>
          <a:p>
            <a:r>
              <a:rPr lang="it-IT" sz="3600" b="1" dirty="0">
                <a:latin typeface="Century Gothic" panose="020B0502020202020204" pitchFamily="34" charset="0"/>
                <a:cs typeface="Calibri"/>
              </a:rPr>
              <a:t>How does it work?</a:t>
            </a:r>
          </a:p>
        </p:txBody>
      </p:sp>
      <p:pic>
        <p:nvPicPr>
          <p:cNvPr id="1026" name="Picture 2" descr="Risultato immagini per cinque di cuori&quot;">
            <a:extLst>
              <a:ext uri="{FF2B5EF4-FFF2-40B4-BE49-F238E27FC236}">
                <a16:creationId xmlns:a16="http://schemas.microsoft.com/office/drawing/2014/main" id="{F06814C3-D3E2-46E9-94CB-B98BA00C31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34346" y="6089185"/>
            <a:ext cx="437242" cy="635416"/>
          </a:xfrm>
          <a:prstGeom prst="rect">
            <a:avLst/>
          </a:prstGeom>
          <a:noFill/>
          <a:ln>
            <a:solidFill>
              <a:schemeClr val="tx1">
                <a:lumMod val="95000"/>
                <a:lumOff val="5000"/>
              </a:schemeClr>
            </a:solidFill>
          </a:ln>
          <a:extLst>
            <a:ext uri="{909E8E84-426E-40DD-AFC4-6F175D3DCCD1}">
              <a14:hiddenFill xmlns:a14="http://schemas.microsoft.com/office/drawing/2010/main">
                <a:solidFill>
                  <a:srgbClr val="FFFFFF"/>
                </a:solidFill>
              </a14:hiddenFill>
            </a:ext>
          </a:extLst>
        </p:spPr>
      </p:pic>
      <p:sp>
        <p:nvSpPr>
          <p:cNvPr id="5" name="Rettangolo 4">
            <a:extLst>
              <a:ext uri="{FF2B5EF4-FFF2-40B4-BE49-F238E27FC236}">
                <a16:creationId xmlns:a16="http://schemas.microsoft.com/office/drawing/2014/main" id="{0ABE58AC-2291-437F-A093-D341735BD157}"/>
              </a:ext>
            </a:extLst>
          </p:cNvPr>
          <p:cNvSpPr/>
          <p:nvPr/>
        </p:nvSpPr>
        <p:spPr>
          <a:xfrm>
            <a:off x="11589614" y="6080173"/>
            <a:ext cx="457123" cy="6643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7" name="Freeform 4">
            <a:extLst>
              <a:ext uri="{FF2B5EF4-FFF2-40B4-BE49-F238E27FC236}">
                <a16:creationId xmlns:a16="http://schemas.microsoft.com/office/drawing/2014/main" id="{E48321D0-E49B-4602-AB7E-4DE01074EF12}"/>
              </a:ext>
            </a:extLst>
          </p:cNvPr>
          <p:cNvSpPr/>
          <p:nvPr/>
        </p:nvSpPr>
        <p:spPr>
          <a:xfrm>
            <a:off x="2220772" y="4065887"/>
            <a:ext cx="3884779" cy="1540560"/>
          </a:xfrm>
          <a:custGeom>
            <a:avLst/>
            <a:gdLst>
              <a:gd name="connsiteX0" fmla="*/ 849356 w 3884779"/>
              <a:gd name="connsiteY0" fmla="*/ 0 h 1540560"/>
              <a:gd name="connsiteX1" fmla="*/ 852537 w 3884779"/>
              <a:gd name="connsiteY1" fmla="*/ 0 h 1540560"/>
              <a:gd name="connsiteX2" fmla="*/ 3219117 w 3884779"/>
              <a:gd name="connsiteY2" fmla="*/ 0 h 1540560"/>
              <a:gd name="connsiteX3" fmla="*/ 3219117 w 3884779"/>
              <a:gd name="connsiteY3" fmla="*/ 230553 h 1540560"/>
              <a:gd name="connsiteX4" fmla="*/ 854127 w 3884779"/>
              <a:gd name="connsiteY4" fmla="*/ 230553 h 1540560"/>
              <a:gd name="connsiteX5" fmla="*/ 804824 w 3884779"/>
              <a:gd name="connsiteY5" fmla="*/ 230553 h 1540560"/>
              <a:gd name="connsiteX6" fmla="*/ 760291 w 3884779"/>
              <a:gd name="connsiteY6" fmla="*/ 232474 h 1540560"/>
              <a:gd name="connsiteX7" fmla="*/ 717349 w 3884779"/>
              <a:gd name="connsiteY7" fmla="*/ 236316 h 1540560"/>
              <a:gd name="connsiteX8" fmla="*/ 675998 w 3884779"/>
              <a:gd name="connsiteY8" fmla="*/ 242080 h 1540560"/>
              <a:gd name="connsiteX9" fmla="*/ 636237 w 3884779"/>
              <a:gd name="connsiteY9" fmla="*/ 249765 h 1540560"/>
              <a:gd name="connsiteX10" fmla="*/ 599657 w 3884779"/>
              <a:gd name="connsiteY10" fmla="*/ 259372 h 1540560"/>
              <a:gd name="connsiteX11" fmla="*/ 563076 w 3884779"/>
              <a:gd name="connsiteY11" fmla="*/ 268978 h 1540560"/>
              <a:gd name="connsiteX12" fmla="*/ 532858 w 3884779"/>
              <a:gd name="connsiteY12" fmla="*/ 280506 h 1540560"/>
              <a:gd name="connsiteX13" fmla="*/ 501049 w 3884779"/>
              <a:gd name="connsiteY13" fmla="*/ 293955 h 1540560"/>
              <a:gd name="connsiteX14" fmla="*/ 469240 w 3884779"/>
              <a:gd name="connsiteY14" fmla="*/ 309325 h 1540560"/>
              <a:gd name="connsiteX15" fmla="*/ 440612 w 3884779"/>
              <a:gd name="connsiteY15" fmla="*/ 324695 h 1540560"/>
              <a:gd name="connsiteX16" fmla="*/ 415165 w 3884779"/>
              <a:gd name="connsiteY16" fmla="*/ 340065 h 1540560"/>
              <a:gd name="connsiteX17" fmla="*/ 389718 w 3884779"/>
              <a:gd name="connsiteY17" fmla="*/ 357356 h 1540560"/>
              <a:gd name="connsiteX18" fmla="*/ 365861 w 3884779"/>
              <a:gd name="connsiteY18" fmla="*/ 376569 h 1540560"/>
              <a:gd name="connsiteX19" fmla="*/ 345186 w 3884779"/>
              <a:gd name="connsiteY19" fmla="*/ 393861 h 1540560"/>
              <a:gd name="connsiteX20" fmla="*/ 327691 w 3884779"/>
              <a:gd name="connsiteY20" fmla="*/ 413073 h 1540560"/>
              <a:gd name="connsiteX21" fmla="*/ 326100 w 3884779"/>
              <a:gd name="connsiteY21" fmla="*/ 414995 h 1540560"/>
              <a:gd name="connsiteX22" fmla="*/ 307015 w 3884779"/>
              <a:gd name="connsiteY22" fmla="*/ 436129 h 1540560"/>
              <a:gd name="connsiteX23" fmla="*/ 291110 w 3884779"/>
              <a:gd name="connsiteY23" fmla="*/ 455341 h 1540560"/>
              <a:gd name="connsiteX24" fmla="*/ 259302 w 3884779"/>
              <a:gd name="connsiteY24" fmla="*/ 499531 h 1540560"/>
              <a:gd name="connsiteX25" fmla="*/ 235445 w 3884779"/>
              <a:gd name="connsiteY25" fmla="*/ 545641 h 1540560"/>
              <a:gd name="connsiteX26" fmla="*/ 225902 w 3884779"/>
              <a:gd name="connsiteY26" fmla="*/ 568696 h 1540560"/>
              <a:gd name="connsiteX27" fmla="*/ 216360 w 3884779"/>
              <a:gd name="connsiteY27" fmla="*/ 593673 h 1540560"/>
              <a:gd name="connsiteX28" fmla="*/ 208407 w 3884779"/>
              <a:gd name="connsiteY28" fmla="*/ 618649 h 1540560"/>
              <a:gd name="connsiteX29" fmla="*/ 203636 w 3884779"/>
              <a:gd name="connsiteY29" fmla="*/ 639783 h 1540560"/>
              <a:gd name="connsiteX30" fmla="*/ 198865 w 3884779"/>
              <a:gd name="connsiteY30" fmla="*/ 664760 h 1540560"/>
              <a:gd name="connsiteX31" fmla="*/ 198865 w 3884779"/>
              <a:gd name="connsiteY31" fmla="*/ 666681 h 1540560"/>
              <a:gd name="connsiteX32" fmla="*/ 194093 w 3884779"/>
              <a:gd name="connsiteY32" fmla="*/ 693579 h 1540560"/>
              <a:gd name="connsiteX33" fmla="*/ 190912 w 3884779"/>
              <a:gd name="connsiteY33" fmla="*/ 716634 h 1540560"/>
              <a:gd name="connsiteX34" fmla="*/ 190912 w 3884779"/>
              <a:gd name="connsiteY34" fmla="*/ 739689 h 1540560"/>
              <a:gd name="connsiteX35" fmla="*/ 190912 w 3884779"/>
              <a:gd name="connsiteY35" fmla="*/ 795406 h 1540560"/>
              <a:gd name="connsiteX36" fmla="*/ 192503 w 3884779"/>
              <a:gd name="connsiteY36" fmla="*/ 818461 h 1540560"/>
              <a:gd name="connsiteX37" fmla="*/ 193845 w 3884779"/>
              <a:gd name="connsiteY37" fmla="*/ 828998 h 1540560"/>
              <a:gd name="connsiteX38" fmla="*/ 193849 w 3884779"/>
              <a:gd name="connsiteY38" fmla="*/ 829028 h 1540560"/>
              <a:gd name="connsiteX39" fmla="*/ 193814 w 3884779"/>
              <a:gd name="connsiteY39" fmla="*/ 829028 h 1540560"/>
              <a:gd name="connsiteX40" fmla="*/ 196495 w 3884779"/>
              <a:gd name="connsiteY40" fmla="*/ 840368 h 1540560"/>
              <a:gd name="connsiteX41" fmla="*/ 202857 w 3884779"/>
              <a:gd name="connsiteY41" fmla="*/ 865344 h 1540560"/>
              <a:gd name="connsiteX42" fmla="*/ 210809 w 3884779"/>
              <a:gd name="connsiteY42" fmla="*/ 892242 h 1540560"/>
              <a:gd name="connsiteX43" fmla="*/ 220352 w 3884779"/>
              <a:gd name="connsiteY43" fmla="*/ 917218 h 1540560"/>
              <a:gd name="connsiteX44" fmla="*/ 231485 w 3884779"/>
              <a:gd name="connsiteY44" fmla="*/ 940274 h 1540560"/>
              <a:gd name="connsiteX45" fmla="*/ 242618 w 3884779"/>
              <a:gd name="connsiteY45" fmla="*/ 969093 h 1540560"/>
              <a:gd name="connsiteX46" fmla="*/ 255342 w 3884779"/>
              <a:gd name="connsiteY46" fmla="*/ 992148 h 1540560"/>
              <a:gd name="connsiteX47" fmla="*/ 268065 w 3884779"/>
              <a:gd name="connsiteY47" fmla="*/ 1017124 h 1540560"/>
              <a:gd name="connsiteX48" fmla="*/ 283970 w 3884779"/>
              <a:gd name="connsiteY48" fmla="*/ 1038258 h 1540560"/>
              <a:gd name="connsiteX49" fmla="*/ 318959 w 3884779"/>
              <a:gd name="connsiteY49" fmla="*/ 1086290 h 1540560"/>
              <a:gd name="connsiteX50" fmla="*/ 336454 w 3884779"/>
              <a:gd name="connsiteY50" fmla="*/ 1105503 h 1540560"/>
              <a:gd name="connsiteX51" fmla="*/ 379396 w 3884779"/>
              <a:gd name="connsiteY51" fmla="*/ 1149692 h 1540560"/>
              <a:gd name="connsiteX52" fmla="*/ 400072 w 3884779"/>
              <a:gd name="connsiteY52" fmla="*/ 1166984 h 1540560"/>
              <a:gd name="connsiteX53" fmla="*/ 423929 w 3884779"/>
              <a:gd name="connsiteY53" fmla="*/ 1186196 h 1540560"/>
              <a:gd name="connsiteX54" fmla="*/ 449376 w 3884779"/>
              <a:gd name="connsiteY54" fmla="*/ 1205409 h 1540560"/>
              <a:gd name="connsiteX55" fmla="*/ 474823 w 3884779"/>
              <a:gd name="connsiteY55" fmla="*/ 1220779 h 1540560"/>
              <a:gd name="connsiteX56" fmla="*/ 501861 w 3884779"/>
              <a:gd name="connsiteY56" fmla="*/ 1236149 h 1540560"/>
              <a:gd name="connsiteX57" fmla="*/ 530489 w 3884779"/>
              <a:gd name="connsiteY57" fmla="*/ 1249598 h 1540560"/>
              <a:gd name="connsiteX58" fmla="*/ 562297 w 3884779"/>
              <a:gd name="connsiteY58" fmla="*/ 1263047 h 1540560"/>
              <a:gd name="connsiteX59" fmla="*/ 592516 w 3884779"/>
              <a:gd name="connsiteY59" fmla="*/ 1276496 h 1540560"/>
              <a:gd name="connsiteX60" fmla="*/ 622734 w 3884779"/>
              <a:gd name="connsiteY60" fmla="*/ 1286102 h 1540560"/>
              <a:gd name="connsiteX61" fmla="*/ 657724 w 3884779"/>
              <a:gd name="connsiteY61" fmla="*/ 1293787 h 1540560"/>
              <a:gd name="connsiteX62" fmla="*/ 692714 w 3884779"/>
              <a:gd name="connsiteY62" fmla="*/ 1301473 h 1540560"/>
              <a:gd name="connsiteX63" fmla="*/ 729294 w 3884779"/>
              <a:gd name="connsiteY63" fmla="*/ 1309158 h 1540560"/>
              <a:gd name="connsiteX64" fmla="*/ 764284 w 3884779"/>
              <a:gd name="connsiteY64" fmla="*/ 1313000 h 1540560"/>
              <a:gd name="connsiteX65" fmla="*/ 804045 w 3884779"/>
              <a:gd name="connsiteY65" fmla="*/ 1316843 h 1540560"/>
              <a:gd name="connsiteX66" fmla="*/ 845396 w 3884779"/>
              <a:gd name="connsiteY66" fmla="*/ 1318764 h 1540560"/>
              <a:gd name="connsiteX67" fmla="*/ 3792960 w 3884779"/>
              <a:gd name="connsiteY67" fmla="*/ 1318764 h 1540560"/>
              <a:gd name="connsiteX68" fmla="*/ 3871035 w 3884779"/>
              <a:gd name="connsiteY68" fmla="*/ 1318764 h 1540560"/>
              <a:gd name="connsiteX69" fmla="*/ 3872282 w 3884779"/>
              <a:gd name="connsiteY69" fmla="*/ 1331899 h 1540560"/>
              <a:gd name="connsiteX70" fmla="*/ 3884137 w 3884779"/>
              <a:gd name="connsiteY70" fmla="*/ 1495530 h 1540560"/>
              <a:gd name="connsiteX71" fmla="*/ 3884779 w 3884779"/>
              <a:gd name="connsiteY71" fmla="*/ 1540560 h 1540560"/>
              <a:gd name="connsiteX72" fmla="*/ 751560 w 3884779"/>
              <a:gd name="connsiteY72" fmla="*/ 1539710 h 1540560"/>
              <a:gd name="connsiteX73" fmla="*/ 748379 w 3884779"/>
              <a:gd name="connsiteY73" fmla="*/ 1539710 h 1540560"/>
              <a:gd name="connsiteX74" fmla="*/ 710209 w 3884779"/>
              <a:gd name="connsiteY74" fmla="*/ 1535868 h 1540560"/>
              <a:gd name="connsiteX75" fmla="*/ 703847 w 3884779"/>
              <a:gd name="connsiteY75" fmla="*/ 1535868 h 1540560"/>
              <a:gd name="connsiteX76" fmla="*/ 664086 w 3884779"/>
              <a:gd name="connsiteY76" fmla="*/ 1528182 h 1540560"/>
              <a:gd name="connsiteX77" fmla="*/ 660905 w 3884779"/>
              <a:gd name="connsiteY77" fmla="*/ 1528182 h 1540560"/>
              <a:gd name="connsiteX78" fmla="*/ 622734 w 3884779"/>
              <a:gd name="connsiteY78" fmla="*/ 1518576 h 1540560"/>
              <a:gd name="connsiteX79" fmla="*/ 619553 w 3884779"/>
              <a:gd name="connsiteY79" fmla="*/ 1518576 h 1540560"/>
              <a:gd name="connsiteX80" fmla="*/ 581383 w 3884779"/>
              <a:gd name="connsiteY80" fmla="*/ 1508970 h 1540560"/>
              <a:gd name="connsiteX81" fmla="*/ 578202 w 3884779"/>
              <a:gd name="connsiteY81" fmla="*/ 1507049 h 1540560"/>
              <a:gd name="connsiteX82" fmla="*/ 541622 w 3884779"/>
              <a:gd name="connsiteY82" fmla="*/ 1495521 h 1540560"/>
              <a:gd name="connsiteX83" fmla="*/ 535260 w 3884779"/>
              <a:gd name="connsiteY83" fmla="*/ 1493600 h 1540560"/>
              <a:gd name="connsiteX84" fmla="*/ 500270 w 3884779"/>
              <a:gd name="connsiteY84" fmla="*/ 1480151 h 1540560"/>
              <a:gd name="connsiteX85" fmla="*/ 498680 w 3884779"/>
              <a:gd name="connsiteY85" fmla="*/ 1478229 h 1540560"/>
              <a:gd name="connsiteX86" fmla="*/ 463690 w 3884779"/>
              <a:gd name="connsiteY86" fmla="*/ 1462859 h 1540560"/>
              <a:gd name="connsiteX87" fmla="*/ 462099 w 3884779"/>
              <a:gd name="connsiteY87" fmla="*/ 1462859 h 1540560"/>
              <a:gd name="connsiteX88" fmla="*/ 430291 w 3884779"/>
              <a:gd name="connsiteY88" fmla="*/ 1447489 h 1540560"/>
              <a:gd name="connsiteX89" fmla="*/ 423929 w 3884779"/>
              <a:gd name="connsiteY89" fmla="*/ 1443647 h 1540560"/>
              <a:gd name="connsiteX90" fmla="*/ 392120 w 3884779"/>
              <a:gd name="connsiteY90" fmla="*/ 1426355 h 1540560"/>
              <a:gd name="connsiteX91" fmla="*/ 390529 w 3884779"/>
              <a:gd name="connsiteY91" fmla="*/ 1424434 h 1540560"/>
              <a:gd name="connsiteX92" fmla="*/ 360311 w 3884779"/>
              <a:gd name="connsiteY92" fmla="*/ 1407142 h 1540560"/>
              <a:gd name="connsiteX93" fmla="*/ 355540 w 3884779"/>
              <a:gd name="connsiteY93" fmla="*/ 1403300 h 1540560"/>
              <a:gd name="connsiteX94" fmla="*/ 326912 w 3884779"/>
              <a:gd name="connsiteY94" fmla="*/ 1382166 h 1540560"/>
              <a:gd name="connsiteX95" fmla="*/ 323731 w 3884779"/>
              <a:gd name="connsiteY95" fmla="*/ 1380245 h 1540560"/>
              <a:gd name="connsiteX96" fmla="*/ 296693 w 3884779"/>
              <a:gd name="connsiteY96" fmla="*/ 1359111 h 1540560"/>
              <a:gd name="connsiteX97" fmla="*/ 293512 w 3884779"/>
              <a:gd name="connsiteY97" fmla="*/ 1357189 h 1540560"/>
              <a:gd name="connsiteX98" fmla="*/ 266475 w 3884779"/>
              <a:gd name="connsiteY98" fmla="*/ 1334134 h 1540560"/>
              <a:gd name="connsiteX99" fmla="*/ 260113 w 3884779"/>
              <a:gd name="connsiteY99" fmla="*/ 1328370 h 1540560"/>
              <a:gd name="connsiteX100" fmla="*/ 212400 w 3884779"/>
              <a:gd name="connsiteY100" fmla="*/ 1280339 h 1540560"/>
              <a:gd name="connsiteX101" fmla="*/ 206038 w 3884779"/>
              <a:gd name="connsiteY101" fmla="*/ 1274575 h 1540560"/>
              <a:gd name="connsiteX102" fmla="*/ 185362 w 3884779"/>
              <a:gd name="connsiteY102" fmla="*/ 1249598 h 1540560"/>
              <a:gd name="connsiteX103" fmla="*/ 180591 w 3884779"/>
              <a:gd name="connsiteY103" fmla="*/ 1243834 h 1540560"/>
              <a:gd name="connsiteX104" fmla="*/ 159915 w 3884779"/>
              <a:gd name="connsiteY104" fmla="*/ 1215015 h 1540560"/>
              <a:gd name="connsiteX105" fmla="*/ 139239 w 3884779"/>
              <a:gd name="connsiteY105" fmla="*/ 1188118 h 1540560"/>
              <a:gd name="connsiteX106" fmla="*/ 136058 w 3884779"/>
              <a:gd name="connsiteY106" fmla="*/ 1182354 h 1540560"/>
              <a:gd name="connsiteX107" fmla="*/ 118564 w 3884779"/>
              <a:gd name="connsiteY107" fmla="*/ 1155456 h 1540560"/>
              <a:gd name="connsiteX108" fmla="*/ 113792 w 3884779"/>
              <a:gd name="connsiteY108" fmla="*/ 1149692 h 1540560"/>
              <a:gd name="connsiteX109" fmla="*/ 97888 w 3884779"/>
              <a:gd name="connsiteY109" fmla="*/ 1118952 h 1540560"/>
              <a:gd name="connsiteX110" fmla="*/ 94707 w 3884779"/>
              <a:gd name="connsiteY110" fmla="*/ 1113188 h 1540560"/>
              <a:gd name="connsiteX111" fmla="*/ 80393 w 3884779"/>
              <a:gd name="connsiteY111" fmla="*/ 1084369 h 1540560"/>
              <a:gd name="connsiteX112" fmla="*/ 78802 w 3884779"/>
              <a:gd name="connsiteY112" fmla="*/ 1080526 h 1540560"/>
              <a:gd name="connsiteX113" fmla="*/ 64488 w 3884779"/>
              <a:gd name="connsiteY113" fmla="*/ 1049786 h 1540560"/>
              <a:gd name="connsiteX114" fmla="*/ 62898 w 3884779"/>
              <a:gd name="connsiteY114" fmla="*/ 1047865 h 1540560"/>
              <a:gd name="connsiteX115" fmla="*/ 50174 w 3884779"/>
              <a:gd name="connsiteY115" fmla="*/ 1019046 h 1540560"/>
              <a:gd name="connsiteX116" fmla="*/ 48584 w 3884779"/>
              <a:gd name="connsiteY116" fmla="*/ 1011361 h 1540560"/>
              <a:gd name="connsiteX117" fmla="*/ 37451 w 3884779"/>
              <a:gd name="connsiteY117" fmla="*/ 980620 h 1540560"/>
              <a:gd name="connsiteX118" fmla="*/ 34270 w 3884779"/>
              <a:gd name="connsiteY118" fmla="*/ 974857 h 1540560"/>
              <a:gd name="connsiteX119" fmla="*/ 24727 w 3884779"/>
              <a:gd name="connsiteY119" fmla="*/ 942195 h 1540560"/>
              <a:gd name="connsiteX120" fmla="*/ 24727 w 3884779"/>
              <a:gd name="connsiteY120" fmla="*/ 938352 h 1540560"/>
              <a:gd name="connsiteX121" fmla="*/ 15185 w 3884779"/>
              <a:gd name="connsiteY121" fmla="*/ 907612 h 1540560"/>
              <a:gd name="connsiteX122" fmla="*/ 13594 w 3884779"/>
              <a:gd name="connsiteY122" fmla="*/ 901848 h 1540560"/>
              <a:gd name="connsiteX123" fmla="*/ 7232 w 3884779"/>
              <a:gd name="connsiteY123" fmla="*/ 869187 h 1540560"/>
              <a:gd name="connsiteX124" fmla="*/ 5642 w 3884779"/>
              <a:gd name="connsiteY124" fmla="*/ 863423 h 1540560"/>
              <a:gd name="connsiteX125" fmla="*/ 871 w 3884779"/>
              <a:gd name="connsiteY125" fmla="*/ 830761 h 1540560"/>
              <a:gd name="connsiteX126" fmla="*/ 0 w 3884779"/>
              <a:gd name="connsiteY126" fmla="*/ 827604 h 1540560"/>
              <a:gd name="connsiteX127" fmla="*/ 1511 w 3884779"/>
              <a:gd name="connsiteY127" fmla="*/ 827604 h 1540560"/>
              <a:gd name="connsiteX128" fmla="*/ 59 w 3884779"/>
              <a:gd name="connsiteY128" fmla="*/ 812698 h 1540560"/>
              <a:gd name="connsiteX129" fmla="*/ 59 w 3884779"/>
              <a:gd name="connsiteY129" fmla="*/ 801170 h 1540560"/>
              <a:gd name="connsiteX130" fmla="*/ 59 w 3884779"/>
              <a:gd name="connsiteY130" fmla="*/ 735847 h 1540560"/>
              <a:gd name="connsiteX131" fmla="*/ 59 w 3884779"/>
              <a:gd name="connsiteY131" fmla="*/ 730083 h 1540560"/>
              <a:gd name="connsiteX132" fmla="*/ 1650 w 3884779"/>
              <a:gd name="connsiteY132" fmla="*/ 697421 h 1540560"/>
              <a:gd name="connsiteX133" fmla="*/ 3240 w 3884779"/>
              <a:gd name="connsiteY133" fmla="*/ 685894 h 1540560"/>
              <a:gd name="connsiteX134" fmla="*/ 6421 w 3884779"/>
              <a:gd name="connsiteY134" fmla="*/ 655153 h 1540560"/>
              <a:gd name="connsiteX135" fmla="*/ 8011 w 3884779"/>
              <a:gd name="connsiteY135" fmla="*/ 647468 h 1540560"/>
              <a:gd name="connsiteX136" fmla="*/ 19145 w 3884779"/>
              <a:gd name="connsiteY136" fmla="*/ 585988 h 1540560"/>
              <a:gd name="connsiteX137" fmla="*/ 22325 w 3884779"/>
              <a:gd name="connsiteY137" fmla="*/ 574460 h 1540560"/>
              <a:gd name="connsiteX138" fmla="*/ 30278 w 3884779"/>
              <a:gd name="connsiteY138" fmla="*/ 543720 h 1540560"/>
              <a:gd name="connsiteX139" fmla="*/ 31868 w 3884779"/>
              <a:gd name="connsiteY139" fmla="*/ 536035 h 1540560"/>
              <a:gd name="connsiteX140" fmla="*/ 41411 w 3884779"/>
              <a:gd name="connsiteY140" fmla="*/ 507216 h 1540560"/>
              <a:gd name="connsiteX141" fmla="*/ 43001 w 3884779"/>
              <a:gd name="connsiteY141" fmla="*/ 503373 h 1540560"/>
              <a:gd name="connsiteX142" fmla="*/ 54134 w 3884779"/>
              <a:gd name="connsiteY142" fmla="*/ 472633 h 1540560"/>
              <a:gd name="connsiteX143" fmla="*/ 57315 w 3884779"/>
              <a:gd name="connsiteY143" fmla="*/ 466869 h 1540560"/>
              <a:gd name="connsiteX144" fmla="*/ 68448 w 3884779"/>
              <a:gd name="connsiteY144" fmla="*/ 436129 h 1540560"/>
              <a:gd name="connsiteX145" fmla="*/ 73220 w 3884779"/>
              <a:gd name="connsiteY145" fmla="*/ 428443 h 1540560"/>
              <a:gd name="connsiteX146" fmla="*/ 103438 w 3884779"/>
              <a:gd name="connsiteY146" fmla="*/ 370805 h 1540560"/>
              <a:gd name="connsiteX147" fmla="*/ 109800 w 3884779"/>
              <a:gd name="connsiteY147" fmla="*/ 359278 h 1540560"/>
              <a:gd name="connsiteX148" fmla="*/ 128885 w 3884779"/>
              <a:gd name="connsiteY148" fmla="*/ 332380 h 1540560"/>
              <a:gd name="connsiteX149" fmla="*/ 147970 w 3884779"/>
              <a:gd name="connsiteY149" fmla="*/ 303561 h 1540560"/>
              <a:gd name="connsiteX150" fmla="*/ 154332 w 3884779"/>
              <a:gd name="connsiteY150" fmla="*/ 295876 h 1540560"/>
              <a:gd name="connsiteX151" fmla="*/ 175008 w 3884779"/>
              <a:gd name="connsiteY151" fmla="*/ 270899 h 1540560"/>
              <a:gd name="connsiteX152" fmla="*/ 178189 w 3884779"/>
              <a:gd name="connsiteY152" fmla="*/ 267057 h 1540560"/>
              <a:gd name="connsiteX153" fmla="*/ 200455 w 3884779"/>
              <a:gd name="connsiteY153" fmla="*/ 244001 h 1540560"/>
              <a:gd name="connsiteX154" fmla="*/ 222721 w 3884779"/>
              <a:gd name="connsiteY154" fmla="*/ 219025 h 1540560"/>
              <a:gd name="connsiteX155" fmla="*/ 232264 w 3884779"/>
              <a:gd name="connsiteY155" fmla="*/ 209419 h 1540560"/>
              <a:gd name="connsiteX156" fmla="*/ 259302 w 3884779"/>
              <a:gd name="connsiteY156" fmla="*/ 188285 h 1540560"/>
              <a:gd name="connsiteX157" fmla="*/ 262482 w 3884779"/>
              <a:gd name="connsiteY157" fmla="*/ 184442 h 1540560"/>
              <a:gd name="connsiteX158" fmla="*/ 291110 w 3884779"/>
              <a:gd name="connsiteY158" fmla="*/ 163308 h 1540560"/>
              <a:gd name="connsiteX159" fmla="*/ 292701 w 3884779"/>
              <a:gd name="connsiteY159" fmla="*/ 161387 h 1540560"/>
              <a:gd name="connsiteX160" fmla="*/ 321329 w 3884779"/>
              <a:gd name="connsiteY160" fmla="*/ 142174 h 1540560"/>
              <a:gd name="connsiteX161" fmla="*/ 327691 w 3884779"/>
              <a:gd name="connsiteY161" fmla="*/ 138332 h 1540560"/>
              <a:gd name="connsiteX162" fmla="*/ 357909 w 3884779"/>
              <a:gd name="connsiteY162" fmla="*/ 119119 h 1540560"/>
              <a:gd name="connsiteX163" fmla="*/ 361090 w 3884779"/>
              <a:gd name="connsiteY163" fmla="*/ 117198 h 1540560"/>
              <a:gd name="connsiteX164" fmla="*/ 394489 w 3884779"/>
              <a:gd name="connsiteY164" fmla="*/ 99906 h 1540560"/>
              <a:gd name="connsiteX165" fmla="*/ 399260 w 3884779"/>
              <a:gd name="connsiteY165" fmla="*/ 96064 h 1540560"/>
              <a:gd name="connsiteX166" fmla="*/ 432660 w 3884779"/>
              <a:gd name="connsiteY166" fmla="*/ 80693 h 1540560"/>
              <a:gd name="connsiteX167" fmla="*/ 467650 w 3884779"/>
              <a:gd name="connsiteY167" fmla="*/ 65323 h 1540560"/>
              <a:gd name="connsiteX168" fmla="*/ 477192 w 3884779"/>
              <a:gd name="connsiteY168" fmla="*/ 61481 h 1540560"/>
              <a:gd name="connsiteX169" fmla="*/ 515363 w 3884779"/>
              <a:gd name="connsiteY169" fmla="*/ 48032 h 1540560"/>
              <a:gd name="connsiteX170" fmla="*/ 518544 w 3884779"/>
              <a:gd name="connsiteY170" fmla="*/ 48032 h 1540560"/>
              <a:gd name="connsiteX171" fmla="*/ 558305 w 3884779"/>
              <a:gd name="connsiteY171" fmla="*/ 36504 h 1540560"/>
              <a:gd name="connsiteX172" fmla="*/ 561486 w 3884779"/>
              <a:gd name="connsiteY172" fmla="*/ 34583 h 1540560"/>
              <a:gd name="connsiteX173" fmla="*/ 601247 w 3884779"/>
              <a:gd name="connsiteY173" fmla="*/ 24977 h 1540560"/>
              <a:gd name="connsiteX174" fmla="*/ 604428 w 3884779"/>
              <a:gd name="connsiteY174" fmla="*/ 24977 h 1540560"/>
              <a:gd name="connsiteX175" fmla="*/ 647370 w 3884779"/>
              <a:gd name="connsiteY175" fmla="*/ 17291 h 1540560"/>
              <a:gd name="connsiteX176" fmla="*/ 650551 w 3884779"/>
              <a:gd name="connsiteY176" fmla="*/ 15370 h 1540560"/>
              <a:gd name="connsiteX177" fmla="*/ 696673 w 3884779"/>
              <a:gd name="connsiteY177" fmla="*/ 9607 h 1540560"/>
              <a:gd name="connsiteX178" fmla="*/ 701445 w 3884779"/>
              <a:gd name="connsiteY178" fmla="*/ 7685 h 1540560"/>
              <a:gd name="connsiteX179" fmla="*/ 747568 w 3884779"/>
              <a:gd name="connsiteY179" fmla="*/ 3843 h 1540560"/>
              <a:gd name="connsiteX180" fmla="*/ 749158 w 3884779"/>
              <a:gd name="connsiteY180" fmla="*/ 3843 h 1540560"/>
              <a:gd name="connsiteX181" fmla="*/ 798462 w 3884779"/>
              <a:gd name="connsiteY181" fmla="*/ 1921 h 1540560"/>
              <a:gd name="connsiteX182" fmla="*/ 800052 w 3884779"/>
              <a:gd name="connsiteY182" fmla="*/ 1921 h 1540560"/>
              <a:gd name="connsiteX183" fmla="*/ 849356 w 3884779"/>
              <a:gd name="connsiteY183" fmla="*/ 0 h 1540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Lst>
            <a:rect l="l" t="t" r="r" b="b"/>
            <a:pathLst>
              <a:path w="3884779" h="1540560">
                <a:moveTo>
                  <a:pt x="849356" y="0"/>
                </a:moveTo>
                <a:cubicBezTo>
                  <a:pt x="850946" y="0"/>
                  <a:pt x="850946" y="0"/>
                  <a:pt x="852537" y="0"/>
                </a:cubicBezTo>
                <a:cubicBezTo>
                  <a:pt x="852537" y="0"/>
                  <a:pt x="852537" y="0"/>
                  <a:pt x="3219117" y="0"/>
                </a:cubicBezTo>
                <a:cubicBezTo>
                  <a:pt x="3219117" y="0"/>
                  <a:pt x="3219117" y="0"/>
                  <a:pt x="3219117" y="230553"/>
                </a:cubicBezTo>
                <a:cubicBezTo>
                  <a:pt x="3219117" y="230553"/>
                  <a:pt x="3219117" y="230553"/>
                  <a:pt x="854127" y="230553"/>
                </a:cubicBezTo>
                <a:cubicBezTo>
                  <a:pt x="854127" y="230553"/>
                  <a:pt x="854127" y="230553"/>
                  <a:pt x="804824" y="230553"/>
                </a:cubicBezTo>
                <a:cubicBezTo>
                  <a:pt x="804824" y="230553"/>
                  <a:pt x="804824" y="230553"/>
                  <a:pt x="760291" y="232474"/>
                </a:cubicBezTo>
                <a:cubicBezTo>
                  <a:pt x="760291" y="232474"/>
                  <a:pt x="760291" y="232474"/>
                  <a:pt x="717349" y="236316"/>
                </a:cubicBezTo>
                <a:cubicBezTo>
                  <a:pt x="717349" y="236316"/>
                  <a:pt x="717349" y="236316"/>
                  <a:pt x="675998" y="242080"/>
                </a:cubicBezTo>
                <a:cubicBezTo>
                  <a:pt x="675998" y="242080"/>
                  <a:pt x="675998" y="242080"/>
                  <a:pt x="636237" y="249765"/>
                </a:cubicBezTo>
                <a:cubicBezTo>
                  <a:pt x="636237" y="249765"/>
                  <a:pt x="636237" y="249765"/>
                  <a:pt x="599657" y="259372"/>
                </a:cubicBezTo>
                <a:cubicBezTo>
                  <a:pt x="599657" y="259372"/>
                  <a:pt x="599657" y="259372"/>
                  <a:pt x="563076" y="268978"/>
                </a:cubicBezTo>
                <a:cubicBezTo>
                  <a:pt x="563076" y="268978"/>
                  <a:pt x="563076" y="268978"/>
                  <a:pt x="532858" y="280506"/>
                </a:cubicBezTo>
                <a:cubicBezTo>
                  <a:pt x="532858" y="280506"/>
                  <a:pt x="532858" y="280506"/>
                  <a:pt x="501049" y="293955"/>
                </a:cubicBezTo>
                <a:cubicBezTo>
                  <a:pt x="501049" y="293955"/>
                  <a:pt x="501049" y="293955"/>
                  <a:pt x="469240" y="309325"/>
                </a:cubicBezTo>
                <a:cubicBezTo>
                  <a:pt x="469240" y="309325"/>
                  <a:pt x="469240" y="309325"/>
                  <a:pt x="440612" y="324695"/>
                </a:cubicBezTo>
                <a:cubicBezTo>
                  <a:pt x="440612" y="324695"/>
                  <a:pt x="440612" y="324695"/>
                  <a:pt x="415165" y="340065"/>
                </a:cubicBezTo>
                <a:cubicBezTo>
                  <a:pt x="415165" y="340065"/>
                  <a:pt x="415165" y="340065"/>
                  <a:pt x="389718" y="357356"/>
                </a:cubicBezTo>
                <a:cubicBezTo>
                  <a:pt x="389718" y="357356"/>
                  <a:pt x="389718" y="357356"/>
                  <a:pt x="365861" y="376569"/>
                </a:cubicBezTo>
                <a:cubicBezTo>
                  <a:pt x="365861" y="376569"/>
                  <a:pt x="365861" y="376569"/>
                  <a:pt x="345186" y="393861"/>
                </a:cubicBezTo>
                <a:cubicBezTo>
                  <a:pt x="345186" y="393861"/>
                  <a:pt x="345186" y="393861"/>
                  <a:pt x="327691" y="413073"/>
                </a:cubicBezTo>
                <a:cubicBezTo>
                  <a:pt x="327691" y="414995"/>
                  <a:pt x="326100" y="414995"/>
                  <a:pt x="326100" y="414995"/>
                </a:cubicBezTo>
                <a:cubicBezTo>
                  <a:pt x="326100" y="414995"/>
                  <a:pt x="326100" y="414995"/>
                  <a:pt x="307015" y="436129"/>
                </a:cubicBezTo>
                <a:cubicBezTo>
                  <a:pt x="307015" y="436129"/>
                  <a:pt x="307015" y="436129"/>
                  <a:pt x="291110" y="455341"/>
                </a:cubicBezTo>
                <a:cubicBezTo>
                  <a:pt x="291110" y="455341"/>
                  <a:pt x="291110" y="455341"/>
                  <a:pt x="259302" y="499531"/>
                </a:cubicBezTo>
                <a:cubicBezTo>
                  <a:pt x="259302" y="499531"/>
                  <a:pt x="259302" y="499531"/>
                  <a:pt x="235445" y="545641"/>
                </a:cubicBezTo>
                <a:cubicBezTo>
                  <a:pt x="235445" y="545641"/>
                  <a:pt x="235445" y="545641"/>
                  <a:pt x="225902" y="568696"/>
                </a:cubicBezTo>
                <a:cubicBezTo>
                  <a:pt x="225902" y="568696"/>
                  <a:pt x="225902" y="568696"/>
                  <a:pt x="216360" y="593673"/>
                </a:cubicBezTo>
                <a:cubicBezTo>
                  <a:pt x="216360" y="593673"/>
                  <a:pt x="216360" y="593673"/>
                  <a:pt x="208407" y="618649"/>
                </a:cubicBezTo>
                <a:cubicBezTo>
                  <a:pt x="208407" y="618649"/>
                  <a:pt x="208407" y="618649"/>
                  <a:pt x="203636" y="639783"/>
                </a:cubicBezTo>
                <a:cubicBezTo>
                  <a:pt x="203636" y="639783"/>
                  <a:pt x="203636" y="639783"/>
                  <a:pt x="198865" y="664760"/>
                </a:cubicBezTo>
                <a:cubicBezTo>
                  <a:pt x="198865" y="664760"/>
                  <a:pt x="198865" y="664760"/>
                  <a:pt x="198865" y="666681"/>
                </a:cubicBezTo>
                <a:cubicBezTo>
                  <a:pt x="198865" y="666681"/>
                  <a:pt x="198865" y="666681"/>
                  <a:pt x="194093" y="693579"/>
                </a:cubicBezTo>
                <a:cubicBezTo>
                  <a:pt x="194093" y="693579"/>
                  <a:pt x="194093" y="693579"/>
                  <a:pt x="190912" y="716634"/>
                </a:cubicBezTo>
                <a:cubicBezTo>
                  <a:pt x="190912" y="716634"/>
                  <a:pt x="190912" y="716634"/>
                  <a:pt x="190912" y="739689"/>
                </a:cubicBezTo>
                <a:cubicBezTo>
                  <a:pt x="190912" y="739689"/>
                  <a:pt x="190912" y="739689"/>
                  <a:pt x="190912" y="795406"/>
                </a:cubicBezTo>
                <a:cubicBezTo>
                  <a:pt x="190912" y="795406"/>
                  <a:pt x="190912" y="795406"/>
                  <a:pt x="192503" y="818461"/>
                </a:cubicBezTo>
                <a:cubicBezTo>
                  <a:pt x="192503" y="818461"/>
                  <a:pt x="192503" y="818461"/>
                  <a:pt x="193845" y="828998"/>
                </a:cubicBezTo>
                <a:lnTo>
                  <a:pt x="193849" y="829028"/>
                </a:lnTo>
                <a:lnTo>
                  <a:pt x="193814" y="829028"/>
                </a:lnTo>
                <a:lnTo>
                  <a:pt x="196495" y="840368"/>
                </a:lnTo>
                <a:cubicBezTo>
                  <a:pt x="196495" y="840368"/>
                  <a:pt x="196495" y="840368"/>
                  <a:pt x="202857" y="865344"/>
                </a:cubicBezTo>
                <a:cubicBezTo>
                  <a:pt x="202857" y="865344"/>
                  <a:pt x="202857" y="865344"/>
                  <a:pt x="210809" y="892242"/>
                </a:cubicBezTo>
                <a:cubicBezTo>
                  <a:pt x="210809" y="892242"/>
                  <a:pt x="210809" y="892242"/>
                  <a:pt x="220352" y="917218"/>
                </a:cubicBezTo>
                <a:cubicBezTo>
                  <a:pt x="220352" y="917218"/>
                  <a:pt x="220352" y="917218"/>
                  <a:pt x="231485" y="940274"/>
                </a:cubicBezTo>
                <a:cubicBezTo>
                  <a:pt x="231485" y="940274"/>
                  <a:pt x="231485" y="940274"/>
                  <a:pt x="242618" y="969093"/>
                </a:cubicBezTo>
                <a:cubicBezTo>
                  <a:pt x="242618" y="969093"/>
                  <a:pt x="242618" y="969093"/>
                  <a:pt x="255342" y="992148"/>
                </a:cubicBezTo>
                <a:cubicBezTo>
                  <a:pt x="255342" y="992148"/>
                  <a:pt x="255342" y="992148"/>
                  <a:pt x="268065" y="1017124"/>
                </a:cubicBezTo>
                <a:cubicBezTo>
                  <a:pt x="268065" y="1017124"/>
                  <a:pt x="268065" y="1017124"/>
                  <a:pt x="283970" y="1038258"/>
                </a:cubicBezTo>
                <a:cubicBezTo>
                  <a:pt x="283970" y="1038258"/>
                  <a:pt x="283970" y="1038258"/>
                  <a:pt x="318959" y="1086290"/>
                </a:cubicBezTo>
                <a:cubicBezTo>
                  <a:pt x="318959" y="1086290"/>
                  <a:pt x="318959" y="1086290"/>
                  <a:pt x="336454" y="1105503"/>
                </a:cubicBezTo>
                <a:cubicBezTo>
                  <a:pt x="336454" y="1105503"/>
                  <a:pt x="336454" y="1105503"/>
                  <a:pt x="379396" y="1149692"/>
                </a:cubicBezTo>
                <a:cubicBezTo>
                  <a:pt x="379396" y="1149692"/>
                  <a:pt x="379396" y="1149692"/>
                  <a:pt x="400072" y="1166984"/>
                </a:cubicBezTo>
                <a:cubicBezTo>
                  <a:pt x="400072" y="1166984"/>
                  <a:pt x="400072" y="1166984"/>
                  <a:pt x="423929" y="1186196"/>
                </a:cubicBezTo>
                <a:cubicBezTo>
                  <a:pt x="423929" y="1186196"/>
                  <a:pt x="423929" y="1186196"/>
                  <a:pt x="449376" y="1205409"/>
                </a:cubicBezTo>
                <a:cubicBezTo>
                  <a:pt x="449376" y="1205409"/>
                  <a:pt x="449376" y="1205409"/>
                  <a:pt x="474823" y="1220779"/>
                </a:cubicBezTo>
                <a:cubicBezTo>
                  <a:pt x="474823" y="1220779"/>
                  <a:pt x="474823" y="1220779"/>
                  <a:pt x="501861" y="1236149"/>
                </a:cubicBezTo>
                <a:cubicBezTo>
                  <a:pt x="501861" y="1236149"/>
                  <a:pt x="501861" y="1236149"/>
                  <a:pt x="530489" y="1249598"/>
                </a:cubicBezTo>
                <a:cubicBezTo>
                  <a:pt x="530489" y="1249598"/>
                  <a:pt x="530489" y="1249598"/>
                  <a:pt x="562297" y="1263047"/>
                </a:cubicBezTo>
                <a:cubicBezTo>
                  <a:pt x="562297" y="1263047"/>
                  <a:pt x="562297" y="1263047"/>
                  <a:pt x="592516" y="1276496"/>
                </a:cubicBezTo>
                <a:cubicBezTo>
                  <a:pt x="592516" y="1276496"/>
                  <a:pt x="592516" y="1276496"/>
                  <a:pt x="622734" y="1286102"/>
                </a:cubicBezTo>
                <a:cubicBezTo>
                  <a:pt x="622734" y="1286102"/>
                  <a:pt x="622734" y="1286102"/>
                  <a:pt x="657724" y="1293787"/>
                </a:cubicBezTo>
                <a:cubicBezTo>
                  <a:pt x="657724" y="1293787"/>
                  <a:pt x="657724" y="1293787"/>
                  <a:pt x="692714" y="1301473"/>
                </a:cubicBezTo>
                <a:cubicBezTo>
                  <a:pt x="692714" y="1301473"/>
                  <a:pt x="692714" y="1301473"/>
                  <a:pt x="729294" y="1309158"/>
                </a:cubicBezTo>
                <a:cubicBezTo>
                  <a:pt x="729294" y="1309158"/>
                  <a:pt x="729294" y="1309158"/>
                  <a:pt x="764284" y="1313000"/>
                </a:cubicBezTo>
                <a:cubicBezTo>
                  <a:pt x="764284" y="1313000"/>
                  <a:pt x="764284" y="1313000"/>
                  <a:pt x="804045" y="1316843"/>
                </a:cubicBezTo>
                <a:cubicBezTo>
                  <a:pt x="804045" y="1316843"/>
                  <a:pt x="804045" y="1316843"/>
                  <a:pt x="845396" y="1318764"/>
                </a:cubicBezTo>
                <a:cubicBezTo>
                  <a:pt x="845396" y="1318764"/>
                  <a:pt x="845396" y="1318764"/>
                  <a:pt x="3792960" y="1318764"/>
                </a:cubicBezTo>
                <a:lnTo>
                  <a:pt x="3871035" y="1318764"/>
                </a:lnTo>
                <a:lnTo>
                  <a:pt x="3872282" y="1331899"/>
                </a:lnTo>
                <a:cubicBezTo>
                  <a:pt x="3875393" y="1362910"/>
                  <a:pt x="3881641" y="1426702"/>
                  <a:pt x="3884137" y="1495530"/>
                </a:cubicBezTo>
                <a:lnTo>
                  <a:pt x="3884779" y="1540560"/>
                </a:lnTo>
                <a:lnTo>
                  <a:pt x="751560" y="1539710"/>
                </a:lnTo>
                <a:cubicBezTo>
                  <a:pt x="751560" y="1539710"/>
                  <a:pt x="749970" y="1539710"/>
                  <a:pt x="748379" y="1539710"/>
                </a:cubicBezTo>
                <a:cubicBezTo>
                  <a:pt x="748379" y="1539710"/>
                  <a:pt x="748379" y="1539710"/>
                  <a:pt x="710209" y="1535868"/>
                </a:cubicBezTo>
                <a:cubicBezTo>
                  <a:pt x="707028" y="1535868"/>
                  <a:pt x="705437" y="1535868"/>
                  <a:pt x="703847" y="1535868"/>
                </a:cubicBezTo>
                <a:cubicBezTo>
                  <a:pt x="703847" y="1535868"/>
                  <a:pt x="703847" y="1535868"/>
                  <a:pt x="664086" y="1528182"/>
                </a:cubicBezTo>
                <a:cubicBezTo>
                  <a:pt x="662495" y="1528182"/>
                  <a:pt x="660905" y="1528182"/>
                  <a:pt x="660905" y="1528182"/>
                </a:cubicBezTo>
                <a:cubicBezTo>
                  <a:pt x="660905" y="1528182"/>
                  <a:pt x="660905" y="1528182"/>
                  <a:pt x="622734" y="1518576"/>
                </a:cubicBezTo>
                <a:cubicBezTo>
                  <a:pt x="621144" y="1518576"/>
                  <a:pt x="619553" y="1518576"/>
                  <a:pt x="619553" y="1518576"/>
                </a:cubicBezTo>
                <a:cubicBezTo>
                  <a:pt x="619553" y="1518576"/>
                  <a:pt x="619553" y="1518576"/>
                  <a:pt x="581383" y="1508970"/>
                </a:cubicBezTo>
                <a:cubicBezTo>
                  <a:pt x="579792" y="1508970"/>
                  <a:pt x="579792" y="1507049"/>
                  <a:pt x="578202" y="1507049"/>
                </a:cubicBezTo>
                <a:cubicBezTo>
                  <a:pt x="578202" y="1507049"/>
                  <a:pt x="578202" y="1507049"/>
                  <a:pt x="541622" y="1495521"/>
                </a:cubicBezTo>
                <a:cubicBezTo>
                  <a:pt x="540031" y="1495521"/>
                  <a:pt x="536850" y="1495521"/>
                  <a:pt x="535260" y="1493600"/>
                </a:cubicBezTo>
                <a:cubicBezTo>
                  <a:pt x="535260" y="1493600"/>
                  <a:pt x="535260" y="1493600"/>
                  <a:pt x="500270" y="1480151"/>
                </a:cubicBezTo>
                <a:cubicBezTo>
                  <a:pt x="500270" y="1480151"/>
                  <a:pt x="500270" y="1480151"/>
                  <a:pt x="498680" y="1478229"/>
                </a:cubicBezTo>
                <a:cubicBezTo>
                  <a:pt x="498680" y="1478229"/>
                  <a:pt x="498680" y="1478229"/>
                  <a:pt x="463690" y="1462859"/>
                </a:cubicBezTo>
                <a:cubicBezTo>
                  <a:pt x="463690" y="1462859"/>
                  <a:pt x="462099" y="1462859"/>
                  <a:pt x="462099" y="1462859"/>
                </a:cubicBezTo>
                <a:cubicBezTo>
                  <a:pt x="462099" y="1462859"/>
                  <a:pt x="462099" y="1462859"/>
                  <a:pt x="430291" y="1447489"/>
                </a:cubicBezTo>
                <a:cubicBezTo>
                  <a:pt x="427110" y="1445568"/>
                  <a:pt x="425519" y="1445568"/>
                  <a:pt x="423929" y="1443647"/>
                </a:cubicBezTo>
                <a:cubicBezTo>
                  <a:pt x="423929" y="1443647"/>
                  <a:pt x="423929" y="1443647"/>
                  <a:pt x="392120" y="1426355"/>
                </a:cubicBezTo>
                <a:cubicBezTo>
                  <a:pt x="392120" y="1426355"/>
                  <a:pt x="390529" y="1424434"/>
                  <a:pt x="390529" y="1424434"/>
                </a:cubicBezTo>
                <a:cubicBezTo>
                  <a:pt x="390529" y="1424434"/>
                  <a:pt x="390529" y="1424434"/>
                  <a:pt x="360311" y="1407142"/>
                </a:cubicBezTo>
                <a:cubicBezTo>
                  <a:pt x="358721" y="1405221"/>
                  <a:pt x="357130" y="1403300"/>
                  <a:pt x="355540" y="1403300"/>
                </a:cubicBezTo>
                <a:cubicBezTo>
                  <a:pt x="355540" y="1403300"/>
                  <a:pt x="355540" y="1403300"/>
                  <a:pt x="326912" y="1382166"/>
                </a:cubicBezTo>
                <a:cubicBezTo>
                  <a:pt x="325321" y="1382166"/>
                  <a:pt x="325321" y="1380245"/>
                  <a:pt x="323731" y="1380245"/>
                </a:cubicBezTo>
                <a:cubicBezTo>
                  <a:pt x="323731" y="1380245"/>
                  <a:pt x="323731" y="1380245"/>
                  <a:pt x="296693" y="1359111"/>
                </a:cubicBezTo>
                <a:cubicBezTo>
                  <a:pt x="295103" y="1359111"/>
                  <a:pt x="295103" y="1357189"/>
                  <a:pt x="293512" y="1357189"/>
                </a:cubicBezTo>
                <a:cubicBezTo>
                  <a:pt x="293512" y="1357189"/>
                  <a:pt x="293512" y="1357189"/>
                  <a:pt x="266475" y="1334134"/>
                </a:cubicBezTo>
                <a:cubicBezTo>
                  <a:pt x="264884" y="1332213"/>
                  <a:pt x="263294" y="1330292"/>
                  <a:pt x="260113" y="1328370"/>
                </a:cubicBezTo>
                <a:cubicBezTo>
                  <a:pt x="260113" y="1328370"/>
                  <a:pt x="260113" y="1328370"/>
                  <a:pt x="212400" y="1280339"/>
                </a:cubicBezTo>
                <a:cubicBezTo>
                  <a:pt x="210809" y="1278417"/>
                  <a:pt x="209219" y="1276496"/>
                  <a:pt x="206038" y="1274575"/>
                </a:cubicBezTo>
                <a:cubicBezTo>
                  <a:pt x="206038" y="1274575"/>
                  <a:pt x="206038" y="1274575"/>
                  <a:pt x="185362" y="1249598"/>
                </a:cubicBezTo>
                <a:cubicBezTo>
                  <a:pt x="183772" y="1247677"/>
                  <a:pt x="182181" y="1245756"/>
                  <a:pt x="180591" y="1243834"/>
                </a:cubicBezTo>
                <a:cubicBezTo>
                  <a:pt x="180591" y="1243834"/>
                  <a:pt x="180591" y="1243834"/>
                  <a:pt x="159915" y="1215015"/>
                </a:cubicBezTo>
                <a:cubicBezTo>
                  <a:pt x="159915" y="1215015"/>
                  <a:pt x="159915" y="1215015"/>
                  <a:pt x="139239" y="1188118"/>
                </a:cubicBezTo>
                <a:cubicBezTo>
                  <a:pt x="139239" y="1186196"/>
                  <a:pt x="137649" y="1184275"/>
                  <a:pt x="136058" y="1182354"/>
                </a:cubicBezTo>
                <a:cubicBezTo>
                  <a:pt x="136058" y="1182354"/>
                  <a:pt x="136058" y="1182354"/>
                  <a:pt x="118564" y="1155456"/>
                </a:cubicBezTo>
                <a:cubicBezTo>
                  <a:pt x="116973" y="1153535"/>
                  <a:pt x="115383" y="1151613"/>
                  <a:pt x="113792" y="1149692"/>
                </a:cubicBezTo>
                <a:cubicBezTo>
                  <a:pt x="113792" y="1149692"/>
                  <a:pt x="113792" y="1149692"/>
                  <a:pt x="97888" y="1118952"/>
                </a:cubicBezTo>
                <a:cubicBezTo>
                  <a:pt x="96297" y="1117031"/>
                  <a:pt x="96297" y="1115109"/>
                  <a:pt x="94707" y="1113188"/>
                </a:cubicBezTo>
                <a:cubicBezTo>
                  <a:pt x="94707" y="1113188"/>
                  <a:pt x="94707" y="1113188"/>
                  <a:pt x="80393" y="1084369"/>
                </a:cubicBezTo>
                <a:cubicBezTo>
                  <a:pt x="78802" y="1082448"/>
                  <a:pt x="78802" y="1082448"/>
                  <a:pt x="78802" y="1080526"/>
                </a:cubicBezTo>
                <a:cubicBezTo>
                  <a:pt x="78802" y="1080526"/>
                  <a:pt x="78802" y="1080526"/>
                  <a:pt x="64488" y="1049786"/>
                </a:cubicBezTo>
                <a:cubicBezTo>
                  <a:pt x="64488" y="1049786"/>
                  <a:pt x="62898" y="1047865"/>
                  <a:pt x="62898" y="1047865"/>
                </a:cubicBezTo>
                <a:cubicBezTo>
                  <a:pt x="62898" y="1047865"/>
                  <a:pt x="62898" y="1047865"/>
                  <a:pt x="50174" y="1019046"/>
                </a:cubicBezTo>
                <a:cubicBezTo>
                  <a:pt x="50174" y="1015203"/>
                  <a:pt x="48584" y="1013282"/>
                  <a:pt x="48584" y="1011361"/>
                </a:cubicBezTo>
                <a:cubicBezTo>
                  <a:pt x="48584" y="1011361"/>
                  <a:pt x="48584" y="1011361"/>
                  <a:pt x="37451" y="980620"/>
                </a:cubicBezTo>
                <a:cubicBezTo>
                  <a:pt x="35860" y="978699"/>
                  <a:pt x="35860" y="976778"/>
                  <a:pt x="34270" y="974857"/>
                </a:cubicBezTo>
                <a:cubicBezTo>
                  <a:pt x="34270" y="974857"/>
                  <a:pt x="34270" y="974857"/>
                  <a:pt x="24727" y="942195"/>
                </a:cubicBezTo>
                <a:cubicBezTo>
                  <a:pt x="24727" y="940274"/>
                  <a:pt x="24727" y="940274"/>
                  <a:pt x="24727" y="938352"/>
                </a:cubicBezTo>
                <a:cubicBezTo>
                  <a:pt x="24727" y="938352"/>
                  <a:pt x="24727" y="938352"/>
                  <a:pt x="15185" y="907612"/>
                </a:cubicBezTo>
                <a:cubicBezTo>
                  <a:pt x="15185" y="905691"/>
                  <a:pt x="15185" y="903769"/>
                  <a:pt x="13594" y="901848"/>
                </a:cubicBezTo>
                <a:cubicBezTo>
                  <a:pt x="13594" y="901848"/>
                  <a:pt x="13594" y="901848"/>
                  <a:pt x="7232" y="869187"/>
                </a:cubicBezTo>
                <a:cubicBezTo>
                  <a:pt x="7232" y="867265"/>
                  <a:pt x="5642" y="865344"/>
                  <a:pt x="5642" y="863423"/>
                </a:cubicBezTo>
                <a:cubicBezTo>
                  <a:pt x="5642" y="863423"/>
                  <a:pt x="5642" y="863423"/>
                  <a:pt x="871" y="830761"/>
                </a:cubicBezTo>
                <a:lnTo>
                  <a:pt x="0" y="827604"/>
                </a:lnTo>
                <a:lnTo>
                  <a:pt x="1511" y="827604"/>
                </a:lnTo>
                <a:lnTo>
                  <a:pt x="59" y="812698"/>
                </a:lnTo>
                <a:cubicBezTo>
                  <a:pt x="59" y="808855"/>
                  <a:pt x="59" y="805013"/>
                  <a:pt x="59" y="801170"/>
                </a:cubicBezTo>
                <a:cubicBezTo>
                  <a:pt x="59" y="801170"/>
                  <a:pt x="59" y="801170"/>
                  <a:pt x="59" y="735847"/>
                </a:cubicBezTo>
                <a:cubicBezTo>
                  <a:pt x="59" y="733926"/>
                  <a:pt x="59" y="732004"/>
                  <a:pt x="59" y="730083"/>
                </a:cubicBezTo>
                <a:cubicBezTo>
                  <a:pt x="59" y="730083"/>
                  <a:pt x="59" y="730083"/>
                  <a:pt x="1650" y="697421"/>
                </a:cubicBezTo>
                <a:cubicBezTo>
                  <a:pt x="1650" y="693579"/>
                  <a:pt x="1650" y="689736"/>
                  <a:pt x="3240" y="685894"/>
                </a:cubicBezTo>
                <a:cubicBezTo>
                  <a:pt x="3240" y="685894"/>
                  <a:pt x="3240" y="685894"/>
                  <a:pt x="6421" y="655153"/>
                </a:cubicBezTo>
                <a:cubicBezTo>
                  <a:pt x="6421" y="651311"/>
                  <a:pt x="8011" y="649390"/>
                  <a:pt x="8011" y="647468"/>
                </a:cubicBezTo>
                <a:cubicBezTo>
                  <a:pt x="8011" y="647468"/>
                  <a:pt x="8011" y="647468"/>
                  <a:pt x="19145" y="585988"/>
                </a:cubicBezTo>
                <a:cubicBezTo>
                  <a:pt x="19145" y="582145"/>
                  <a:pt x="20735" y="578303"/>
                  <a:pt x="22325" y="574460"/>
                </a:cubicBezTo>
                <a:cubicBezTo>
                  <a:pt x="22325" y="574460"/>
                  <a:pt x="22325" y="574460"/>
                  <a:pt x="30278" y="543720"/>
                </a:cubicBezTo>
                <a:cubicBezTo>
                  <a:pt x="30278" y="539877"/>
                  <a:pt x="31868" y="537956"/>
                  <a:pt x="31868" y="536035"/>
                </a:cubicBezTo>
                <a:cubicBezTo>
                  <a:pt x="31868" y="536035"/>
                  <a:pt x="31868" y="536035"/>
                  <a:pt x="41411" y="507216"/>
                </a:cubicBezTo>
                <a:cubicBezTo>
                  <a:pt x="41411" y="505294"/>
                  <a:pt x="43001" y="505294"/>
                  <a:pt x="43001" y="503373"/>
                </a:cubicBezTo>
                <a:cubicBezTo>
                  <a:pt x="43001" y="503373"/>
                  <a:pt x="43001" y="503373"/>
                  <a:pt x="54134" y="472633"/>
                </a:cubicBezTo>
                <a:cubicBezTo>
                  <a:pt x="54134" y="470711"/>
                  <a:pt x="55725" y="468790"/>
                  <a:pt x="57315" y="466869"/>
                </a:cubicBezTo>
                <a:cubicBezTo>
                  <a:pt x="57315" y="466869"/>
                  <a:pt x="57315" y="466869"/>
                  <a:pt x="68448" y="436129"/>
                </a:cubicBezTo>
                <a:cubicBezTo>
                  <a:pt x="70039" y="434207"/>
                  <a:pt x="71629" y="430365"/>
                  <a:pt x="73220" y="428443"/>
                </a:cubicBezTo>
                <a:cubicBezTo>
                  <a:pt x="73220" y="428443"/>
                  <a:pt x="73220" y="428443"/>
                  <a:pt x="103438" y="370805"/>
                </a:cubicBezTo>
                <a:cubicBezTo>
                  <a:pt x="105028" y="366963"/>
                  <a:pt x="108209" y="363120"/>
                  <a:pt x="109800" y="359278"/>
                </a:cubicBezTo>
                <a:cubicBezTo>
                  <a:pt x="109800" y="359278"/>
                  <a:pt x="109800" y="359278"/>
                  <a:pt x="128885" y="332380"/>
                </a:cubicBezTo>
                <a:cubicBezTo>
                  <a:pt x="128885" y="332380"/>
                  <a:pt x="128885" y="332380"/>
                  <a:pt x="147970" y="303561"/>
                </a:cubicBezTo>
                <a:cubicBezTo>
                  <a:pt x="149561" y="301640"/>
                  <a:pt x="152742" y="299718"/>
                  <a:pt x="154332" y="295876"/>
                </a:cubicBezTo>
                <a:cubicBezTo>
                  <a:pt x="154332" y="295876"/>
                  <a:pt x="154332" y="295876"/>
                  <a:pt x="175008" y="270899"/>
                </a:cubicBezTo>
                <a:cubicBezTo>
                  <a:pt x="176598" y="270899"/>
                  <a:pt x="178189" y="268978"/>
                  <a:pt x="178189" y="267057"/>
                </a:cubicBezTo>
                <a:cubicBezTo>
                  <a:pt x="178189" y="267057"/>
                  <a:pt x="178189" y="267057"/>
                  <a:pt x="200455" y="244001"/>
                </a:cubicBezTo>
                <a:cubicBezTo>
                  <a:pt x="200455" y="244001"/>
                  <a:pt x="200455" y="244001"/>
                  <a:pt x="222721" y="219025"/>
                </a:cubicBezTo>
                <a:cubicBezTo>
                  <a:pt x="225902" y="215182"/>
                  <a:pt x="229083" y="213261"/>
                  <a:pt x="232264" y="209419"/>
                </a:cubicBezTo>
                <a:cubicBezTo>
                  <a:pt x="232264" y="209419"/>
                  <a:pt x="232264" y="209419"/>
                  <a:pt x="259302" y="188285"/>
                </a:cubicBezTo>
                <a:cubicBezTo>
                  <a:pt x="260892" y="186363"/>
                  <a:pt x="262482" y="186363"/>
                  <a:pt x="262482" y="184442"/>
                </a:cubicBezTo>
                <a:cubicBezTo>
                  <a:pt x="262482" y="184442"/>
                  <a:pt x="262482" y="184442"/>
                  <a:pt x="291110" y="163308"/>
                </a:cubicBezTo>
                <a:cubicBezTo>
                  <a:pt x="291110" y="163308"/>
                  <a:pt x="292701" y="163308"/>
                  <a:pt x="292701" y="161387"/>
                </a:cubicBezTo>
                <a:cubicBezTo>
                  <a:pt x="292701" y="161387"/>
                  <a:pt x="292701" y="161387"/>
                  <a:pt x="321329" y="142174"/>
                </a:cubicBezTo>
                <a:cubicBezTo>
                  <a:pt x="324510" y="140253"/>
                  <a:pt x="326100" y="138332"/>
                  <a:pt x="327691" y="138332"/>
                </a:cubicBezTo>
                <a:cubicBezTo>
                  <a:pt x="327691" y="138332"/>
                  <a:pt x="327691" y="138332"/>
                  <a:pt x="357909" y="119119"/>
                </a:cubicBezTo>
                <a:cubicBezTo>
                  <a:pt x="359500" y="119119"/>
                  <a:pt x="359500" y="117198"/>
                  <a:pt x="361090" y="117198"/>
                </a:cubicBezTo>
                <a:cubicBezTo>
                  <a:pt x="361090" y="117198"/>
                  <a:pt x="361090" y="117198"/>
                  <a:pt x="394489" y="99906"/>
                </a:cubicBezTo>
                <a:cubicBezTo>
                  <a:pt x="396080" y="97985"/>
                  <a:pt x="397670" y="97985"/>
                  <a:pt x="399260" y="96064"/>
                </a:cubicBezTo>
                <a:cubicBezTo>
                  <a:pt x="399260" y="96064"/>
                  <a:pt x="399260" y="96064"/>
                  <a:pt x="432660" y="80693"/>
                </a:cubicBezTo>
                <a:cubicBezTo>
                  <a:pt x="432660" y="80693"/>
                  <a:pt x="432660" y="80693"/>
                  <a:pt x="467650" y="65323"/>
                </a:cubicBezTo>
                <a:cubicBezTo>
                  <a:pt x="470831" y="63402"/>
                  <a:pt x="474012" y="61481"/>
                  <a:pt x="477192" y="61481"/>
                </a:cubicBezTo>
                <a:cubicBezTo>
                  <a:pt x="477192" y="61481"/>
                  <a:pt x="477192" y="61481"/>
                  <a:pt x="515363" y="48032"/>
                </a:cubicBezTo>
                <a:cubicBezTo>
                  <a:pt x="515363" y="48032"/>
                  <a:pt x="516954" y="48032"/>
                  <a:pt x="518544" y="48032"/>
                </a:cubicBezTo>
                <a:cubicBezTo>
                  <a:pt x="518544" y="48032"/>
                  <a:pt x="518544" y="48032"/>
                  <a:pt x="558305" y="36504"/>
                </a:cubicBezTo>
                <a:cubicBezTo>
                  <a:pt x="559895" y="36504"/>
                  <a:pt x="559895" y="36504"/>
                  <a:pt x="561486" y="34583"/>
                </a:cubicBezTo>
                <a:cubicBezTo>
                  <a:pt x="561486" y="34583"/>
                  <a:pt x="561486" y="34583"/>
                  <a:pt x="601247" y="24977"/>
                </a:cubicBezTo>
                <a:cubicBezTo>
                  <a:pt x="602837" y="24977"/>
                  <a:pt x="604428" y="24977"/>
                  <a:pt x="604428" y="24977"/>
                </a:cubicBezTo>
                <a:cubicBezTo>
                  <a:pt x="604428" y="24977"/>
                  <a:pt x="604428" y="24977"/>
                  <a:pt x="647370" y="17291"/>
                </a:cubicBezTo>
                <a:cubicBezTo>
                  <a:pt x="648960" y="15370"/>
                  <a:pt x="650551" y="15370"/>
                  <a:pt x="650551" y="15370"/>
                </a:cubicBezTo>
                <a:cubicBezTo>
                  <a:pt x="650551" y="15370"/>
                  <a:pt x="650551" y="15370"/>
                  <a:pt x="696673" y="9607"/>
                </a:cubicBezTo>
                <a:cubicBezTo>
                  <a:pt x="698264" y="9607"/>
                  <a:pt x="699855" y="7685"/>
                  <a:pt x="701445" y="7685"/>
                </a:cubicBezTo>
                <a:cubicBezTo>
                  <a:pt x="701445" y="7685"/>
                  <a:pt x="701445" y="7685"/>
                  <a:pt x="747568" y="3843"/>
                </a:cubicBezTo>
                <a:cubicBezTo>
                  <a:pt x="747568" y="3843"/>
                  <a:pt x="749158" y="3843"/>
                  <a:pt x="749158" y="3843"/>
                </a:cubicBezTo>
                <a:cubicBezTo>
                  <a:pt x="749158" y="3843"/>
                  <a:pt x="749158" y="3843"/>
                  <a:pt x="798462" y="1921"/>
                </a:cubicBezTo>
                <a:cubicBezTo>
                  <a:pt x="798462" y="1921"/>
                  <a:pt x="800052" y="1921"/>
                  <a:pt x="800052" y="1921"/>
                </a:cubicBezTo>
                <a:cubicBezTo>
                  <a:pt x="800052" y="1921"/>
                  <a:pt x="800052" y="1921"/>
                  <a:pt x="849356" y="0"/>
                </a:cubicBezTo>
                <a:close/>
              </a:path>
            </a:pathLst>
          </a:custGeom>
          <a:solidFill>
            <a:srgbClr val="00B050"/>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ysClr val="window" lastClr="FFFFFF"/>
              </a:solidFill>
              <a:effectLst/>
              <a:uLnTx/>
              <a:uFillTx/>
              <a:latin typeface="Justus oldstyle"/>
              <a:ea typeface="+mn-ea"/>
              <a:cs typeface="+mn-cs"/>
            </a:endParaRPr>
          </a:p>
        </p:txBody>
      </p:sp>
      <p:sp>
        <p:nvSpPr>
          <p:cNvPr id="8" name="Freeform 5">
            <a:extLst>
              <a:ext uri="{FF2B5EF4-FFF2-40B4-BE49-F238E27FC236}">
                <a16:creationId xmlns:a16="http://schemas.microsoft.com/office/drawing/2014/main" id="{51999BBA-D736-4755-9F92-873D806AB83E}"/>
              </a:ext>
            </a:extLst>
          </p:cNvPr>
          <p:cNvSpPr/>
          <p:nvPr/>
        </p:nvSpPr>
        <p:spPr>
          <a:xfrm>
            <a:off x="3809940" y="4038722"/>
            <a:ext cx="5961025" cy="259791"/>
          </a:xfrm>
          <a:custGeom>
            <a:avLst/>
            <a:gdLst>
              <a:gd name="connsiteX0" fmla="*/ 5961025 w 5961025"/>
              <a:gd name="connsiteY0" fmla="*/ 0 h 259790"/>
              <a:gd name="connsiteX1" fmla="*/ 5961025 w 5961025"/>
              <a:gd name="connsiteY1" fmla="*/ 236310 h 259790"/>
              <a:gd name="connsiteX2" fmla="*/ 5951993 w 5961025"/>
              <a:gd name="connsiteY2" fmla="*/ 238055 h 259790"/>
              <a:gd name="connsiteX3" fmla="*/ 5929006 w 5961025"/>
              <a:gd name="connsiteY3" fmla="*/ 242498 h 259790"/>
              <a:gd name="connsiteX4" fmla="*/ 5925825 w 5961025"/>
              <a:gd name="connsiteY4" fmla="*/ 244420 h 259790"/>
              <a:gd name="connsiteX5" fmla="*/ 5884474 w 5961025"/>
              <a:gd name="connsiteY5" fmla="*/ 250183 h 259790"/>
              <a:gd name="connsiteX6" fmla="*/ 5879702 w 5961025"/>
              <a:gd name="connsiteY6" fmla="*/ 252105 h 259790"/>
              <a:gd name="connsiteX7" fmla="*/ 5836760 w 5961025"/>
              <a:gd name="connsiteY7" fmla="*/ 255947 h 259790"/>
              <a:gd name="connsiteX8" fmla="*/ 5833579 w 5961025"/>
              <a:gd name="connsiteY8" fmla="*/ 255947 h 259790"/>
              <a:gd name="connsiteX9" fmla="*/ 5790637 w 5961025"/>
              <a:gd name="connsiteY9" fmla="*/ 257868 h 259790"/>
              <a:gd name="connsiteX10" fmla="*/ 5789046 w 5961025"/>
              <a:gd name="connsiteY10" fmla="*/ 257868 h 259790"/>
              <a:gd name="connsiteX11" fmla="*/ 5742924 w 5961025"/>
              <a:gd name="connsiteY11" fmla="*/ 259790 h 259790"/>
              <a:gd name="connsiteX12" fmla="*/ 5739743 w 5961025"/>
              <a:gd name="connsiteY12" fmla="*/ 259790 h 259790"/>
              <a:gd name="connsiteX13" fmla="*/ 128246 w 5961025"/>
              <a:gd name="connsiteY13" fmla="*/ 259790 h 259790"/>
              <a:gd name="connsiteX14" fmla="*/ 0 w 5961025"/>
              <a:gd name="connsiteY14" fmla="*/ 259790 h 259790"/>
              <a:gd name="connsiteX15" fmla="*/ 0 w 5961025"/>
              <a:gd name="connsiteY15" fmla="*/ 29237 h 259790"/>
              <a:gd name="connsiteX16" fmla="*/ 140240 w 5961025"/>
              <a:gd name="connsiteY16" fmla="*/ 29237 h 259790"/>
              <a:gd name="connsiteX17" fmla="*/ 5739743 w 5961025"/>
              <a:gd name="connsiteY17" fmla="*/ 29237 h 259790"/>
              <a:gd name="connsiteX18" fmla="*/ 5782685 w 5961025"/>
              <a:gd name="connsiteY18" fmla="*/ 29237 h 259790"/>
              <a:gd name="connsiteX19" fmla="*/ 5822446 w 5961025"/>
              <a:gd name="connsiteY19" fmla="*/ 27316 h 259790"/>
              <a:gd name="connsiteX20" fmla="*/ 5860616 w 5961025"/>
              <a:gd name="connsiteY20" fmla="*/ 23473 h 259790"/>
              <a:gd name="connsiteX21" fmla="*/ 5897197 w 5961025"/>
              <a:gd name="connsiteY21" fmla="*/ 17710 h 259790"/>
              <a:gd name="connsiteX22" fmla="*/ 5930596 w 5961025"/>
              <a:gd name="connsiteY22" fmla="*/ 10025 h 259790"/>
              <a:gd name="connsiteX23" fmla="*/ 5934970 w 5961025"/>
              <a:gd name="connsiteY23" fmla="*/ 8584 h 259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961025" h="259790">
                <a:moveTo>
                  <a:pt x="5961025" y="0"/>
                </a:moveTo>
                <a:lnTo>
                  <a:pt x="5961025" y="236310"/>
                </a:lnTo>
                <a:lnTo>
                  <a:pt x="5951993" y="238055"/>
                </a:lnTo>
                <a:cubicBezTo>
                  <a:pt x="5946401" y="239136"/>
                  <a:pt x="5938946" y="240577"/>
                  <a:pt x="5929006" y="242498"/>
                </a:cubicBezTo>
                <a:cubicBezTo>
                  <a:pt x="5929006" y="242498"/>
                  <a:pt x="5927416" y="244420"/>
                  <a:pt x="5925825" y="244420"/>
                </a:cubicBezTo>
                <a:cubicBezTo>
                  <a:pt x="5925825" y="244420"/>
                  <a:pt x="5925825" y="244420"/>
                  <a:pt x="5884474" y="250183"/>
                </a:cubicBezTo>
                <a:cubicBezTo>
                  <a:pt x="5882883" y="250183"/>
                  <a:pt x="5881292" y="252105"/>
                  <a:pt x="5879702" y="252105"/>
                </a:cubicBezTo>
                <a:cubicBezTo>
                  <a:pt x="5879702" y="252105"/>
                  <a:pt x="5879702" y="252105"/>
                  <a:pt x="5836760" y="255947"/>
                </a:cubicBezTo>
                <a:cubicBezTo>
                  <a:pt x="5835170" y="255947"/>
                  <a:pt x="5835170" y="255947"/>
                  <a:pt x="5833579" y="255947"/>
                </a:cubicBezTo>
                <a:cubicBezTo>
                  <a:pt x="5833579" y="255947"/>
                  <a:pt x="5833579" y="255947"/>
                  <a:pt x="5790637" y="257868"/>
                </a:cubicBezTo>
                <a:cubicBezTo>
                  <a:pt x="5790637" y="257868"/>
                  <a:pt x="5789046" y="257868"/>
                  <a:pt x="5789046" y="257868"/>
                </a:cubicBezTo>
                <a:cubicBezTo>
                  <a:pt x="5789046" y="257868"/>
                  <a:pt x="5789046" y="257868"/>
                  <a:pt x="5742924" y="259790"/>
                </a:cubicBezTo>
                <a:cubicBezTo>
                  <a:pt x="5741334" y="259790"/>
                  <a:pt x="5741334" y="259790"/>
                  <a:pt x="5739743" y="259790"/>
                </a:cubicBezTo>
                <a:cubicBezTo>
                  <a:pt x="5739743" y="259790"/>
                  <a:pt x="5739743" y="259790"/>
                  <a:pt x="128246" y="259790"/>
                </a:cubicBezTo>
                <a:lnTo>
                  <a:pt x="0" y="259790"/>
                </a:lnTo>
                <a:lnTo>
                  <a:pt x="0" y="29237"/>
                </a:lnTo>
                <a:lnTo>
                  <a:pt x="140240" y="29237"/>
                </a:lnTo>
                <a:cubicBezTo>
                  <a:pt x="1083192" y="29237"/>
                  <a:pt x="2759550" y="29237"/>
                  <a:pt x="5739743" y="29237"/>
                </a:cubicBezTo>
                <a:cubicBezTo>
                  <a:pt x="5739743" y="29237"/>
                  <a:pt x="5739743" y="29237"/>
                  <a:pt x="5782685" y="29237"/>
                </a:cubicBezTo>
                <a:cubicBezTo>
                  <a:pt x="5782685" y="29237"/>
                  <a:pt x="5782685" y="29237"/>
                  <a:pt x="5822446" y="27316"/>
                </a:cubicBezTo>
                <a:cubicBezTo>
                  <a:pt x="5822446" y="27316"/>
                  <a:pt x="5822446" y="27316"/>
                  <a:pt x="5860616" y="23473"/>
                </a:cubicBezTo>
                <a:cubicBezTo>
                  <a:pt x="5860616" y="23473"/>
                  <a:pt x="5860616" y="23473"/>
                  <a:pt x="5897197" y="17710"/>
                </a:cubicBezTo>
                <a:cubicBezTo>
                  <a:pt x="5897197" y="17710"/>
                  <a:pt x="5897197" y="17710"/>
                  <a:pt x="5930596" y="10025"/>
                </a:cubicBezTo>
                <a:cubicBezTo>
                  <a:pt x="5930596" y="10025"/>
                  <a:pt x="5930596" y="10025"/>
                  <a:pt x="5934970" y="8584"/>
                </a:cubicBezTo>
                <a:close/>
              </a:path>
            </a:pathLst>
          </a:custGeom>
          <a:solidFill>
            <a:srgbClr val="00B050"/>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ysClr val="window" lastClr="FFFFFF"/>
              </a:solidFill>
              <a:effectLst/>
              <a:uLnTx/>
              <a:uFillTx/>
              <a:latin typeface="Justus oldstyle"/>
              <a:ea typeface="+mn-ea"/>
              <a:cs typeface="+mn-cs"/>
            </a:endParaRPr>
          </a:p>
        </p:txBody>
      </p:sp>
      <p:sp>
        <p:nvSpPr>
          <p:cNvPr id="9" name="Freeform 6">
            <a:extLst>
              <a:ext uri="{FF2B5EF4-FFF2-40B4-BE49-F238E27FC236}">
                <a16:creationId xmlns:a16="http://schemas.microsoft.com/office/drawing/2014/main" id="{E6595AE0-E2EF-4E9B-BEC8-7AC3096742A0}"/>
              </a:ext>
            </a:extLst>
          </p:cNvPr>
          <p:cNvSpPr>
            <a:spLocks/>
          </p:cNvSpPr>
          <p:nvPr/>
        </p:nvSpPr>
        <p:spPr bwMode="auto">
          <a:xfrm>
            <a:off x="8313770" y="2636614"/>
            <a:ext cx="2067715" cy="1658324"/>
          </a:xfrm>
          <a:custGeom>
            <a:avLst/>
            <a:gdLst>
              <a:gd name="connsiteX0" fmla="*/ 1239094 w 2067715"/>
              <a:gd name="connsiteY0" fmla="*/ 0 h 1658324"/>
              <a:gd name="connsiteX1" fmla="*/ 1285216 w 2067715"/>
              <a:gd name="connsiteY1" fmla="*/ 0 h 1658324"/>
              <a:gd name="connsiteX2" fmla="*/ 1286807 w 2067715"/>
              <a:gd name="connsiteY2" fmla="*/ 0 h 1658324"/>
              <a:gd name="connsiteX3" fmla="*/ 1329749 w 2067715"/>
              <a:gd name="connsiteY3" fmla="*/ 3842 h 1658324"/>
              <a:gd name="connsiteX4" fmla="*/ 1332930 w 2067715"/>
              <a:gd name="connsiteY4" fmla="*/ 3842 h 1658324"/>
              <a:gd name="connsiteX5" fmla="*/ 1375872 w 2067715"/>
              <a:gd name="connsiteY5" fmla="*/ 7685 h 1658324"/>
              <a:gd name="connsiteX6" fmla="*/ 1383824 w 2067715"/>
              <a:gd name="connsiteY6" fmla="*/ 9606 h 1658324"/>
              <a:gd name="connsiteX7" fmla="*/ 1425176 w 2067715"/>
              <a:gd name="connsiteY7" fmla="*/ 17291 h 1658324"/>
              <a:gd name="connsiteX8" fmla="*/ 1464937 w 2067715"/>
              <a:gd name="connsiteY8" fmla="*/ 26897 h 1658324"/>
              <a:gd name="connsiteX9" fmla="*/ 1469708 w 2067715"/>
              <a:gd name="connsiteY9" fmla="*/ 26897 h 1658324"/>
              <a:gd name="connsiteX10" fmla="*/ 1509470 w 2067715"/>
              <a:gd name="connsiteY10" fmla="*/ 38425 h 1658324"/>
              <a:gd name="connsiteX11" fmla="*/ 1512650 w 2067715"/>
              <a:gd name="connsiteY11" fmla="*/ 40346 h 1658324"/>
              <a:gd name="connsiteX12" fmla="*/ 1549230 w 2067715"/>
              <a:gd name="connsiteY12" fmla="*/ 51874 h 1658324"/>
              <a:gd name="connsiteX13" fmla="*/ 1550821 w 2067715"/>
              <a:gd name="connsiteY13" fmla="*/ 51874 h 1658324"/>
              <a:gd name="connsiteX14" fmla="*/ 1585810 w 2067715"/>
              <a:gd name="connsiteY14" fmla="*/ 65323 h 1658324"/>
              <a:gd name="connsiteX15" fmla="*/ 1592172 w 2067715"/>
              <a:gd name="connsiteY15" fmla="*/ 67244 h 1658324"/>
              <a:gd name="connsiteX16" fmla="*/ 1625572 w 2067715"/>
              <a:gd name="connsiteY16" fmla="*/ 82614 h 1658324"/>
              <a:gd name="connsiteX17" fmla="*/ 1631934 w 2067715"/>
              <a:gd name="connsiteY17" fmla="*/ 86457 h 1658324"/>
              <a:gd name="connsiteX18" fmla="*/ 1663742 w 2067715"/>
              <a:gd name="connsiteY18" fmla="*/ 103748 h 1658324"/>
              <a:gd name="connsiteX19" fmla="*/ 1666923 w 2067715"/>
              <a:gd name="connsiteY19" fmla="*/ 105670 h 1658324"/>
              <a:gd name="connsiteX20" fmla="*/ 1697142 w 2067715"/>
              <a:gd name="connsiteY20" fmla="*/ 122961 h 1658324"/>
              <a:gd name="connsiteX21" fmla="*/ 1698732 w 2067715"/>
              <a:gd name="connsiteY21" fmla="*/ 124882 h 1658324"/>
              <a:gd name="connsiteX22" fmla="*/ 1730541 w 2067715"/>
              <a:gd name="connsiteY22" fmla="*/ 144095 h 1658324"/>
              <a:gd name="connsiteX23" fmla="*/ 1736902 w 2067715"/>
              <a:gd name="connsiteY23" fmla="*/ 149859 h 1658324"/>
              <a:gd name="connsiteX24" fmla="*/ 1763940 w 2067715"/>
              <a:gd name="connsiteY24" fmla="*/ 170993 h 1658324"/>
              <a:gd name="connsiteX25" fmla="*/ 1768712 w 2067715"/>
              <a:gd name="connsiteY25" fmla="*/ 174835 h 1658324"/>
              <a:gd name="connsiteX26" fmla="*/ 1821196 w 2067715"/>
              <a:gd name="connsiteY26" fmla="*/ 220946 h 1658324"/>
              <a:gd name="connsiteX27" fmla="*/ 1827558 w 2067715"/>
              <a:gd name="connsiteY27" fmla="*/ 226710 h 1658324"/>
              <a:gd name="connsiteX28" fmla="*/ 1849824 w 2067715"/>
              <a:gd name="connsiteY28" fmla="*/ 251686 h 1658324"/>
              <a:gd name="connsiteX29" fmla="*/ 1853005 w 2067715"/>
              <a:gd name="connsiteY29" fmla="*/ 255529 h 1658324"/>
              <a:gd name="connsiteX30" fmla="*/ 1876862 w 2067715"/>
              <a:gd name="connsiteY30" fmla="*/ 282426 h 1658324"/>
              <a:gd name="connsiteX31" fmla="*/ 1878452 w 2067715"/>
              <a:gd name="connsiteY31" fmla="*/ 284348 h 1658324"/>
              <a:gd name="connsiteX32" fmla="*/ 1899128 w 2067715"/>
              <a:gd name="connsiteY32" fmla="*/ 309324 h 1658324"/>
              <a:gd name="connsiteX33" fmla="*/ 1905490 w 2067715"/>
              <a:gd name="connsiteY33" fmla="*/ 318931 h 1658324"/>
              <a:gd name="connsiteX34" fmla="*/ 1924575 w 2067715"/>
              <a:gd name="connsiteY34" fmla="*/ 347750 h 1658324"/>
              <a:gd name="connsiteX35" fmla="*/ 1926166 w 2067715"/>
              <a:gd name="connsiteY35" fmla="*/ 347750 h 1658324"/>
              <a:gd name="connsiteX36" fmla="*/ 1943660 w 2067715"/>
              <a:gd name="connsiteY36" fmla="*/ 376569 h 1658324"/>
              <a:gd name="connsiteX37" fmla="*/ 1946841 w 2067715"/>
              <a:gd name="connsiteY37" fmla="*/ 380411 h 1658324"/>
              <a:gd name="connsiteX38" fmla="*/ 1962746 w 2067715"/>
              <a:gd name="connsiteY38" fmla="*/ 407309 h 1658324"/>
              <a:gd name="connsiteX39" fmla="*/ 1967517 w 2067715"/>
              <a:gd name="connsiteY39" fmla="*/ 418837 h 1658324"/>
              <a:gd name="connsiteX40" fmla="*/ 1983421 w 2067715"/>
              <a:gd name="connsiteY40" fmla="*/ 447656 h 1658324"/>
              <a:gd name="connsiteX41" fmla="*/ 1985012 w 2067715"/>
              <a:gd name="connsiteY41" fmla="*/ 455341 h 1658324"/>
              <a:gd name="connsiteX42" fmla="*/ 1997735 w 2067715"/>
              <a:gd name="connsiteY42" fmla="*/ 486081 h 1658324"/>
              <a:gd name="connsiteX43" fmla="*/ 1999326 w 2067715"/>
              <a:gd name="connsiteY43" fmla="*/ 488002 h 1658324"/>
              <a:gd name="connsiteX44" fmla="*/ 2012049 w 2067715"/>
              <a:gd name="connsiteY44" fmla="*/ 518743 h 1658324"/>
              <a:gd name="connsiteX45" fmla="*/ 2012049 w 2067715"/>
              <a:gd name="connsiteY45" fmla="*/ 522585 h 1658324"/>
              <a:gd name="connsiteX46" fmla="*/ 2023183 w 2067715"/>
              <a:gd name="connsiteY46" fmla="*/ 553326 h 1658324"/>
              <a:gd name="connsiteX47" fmla="*/ 2026363 w 2067715"/>
              <a:gd name="connsiteY47" fmla="*/ 559089 h 1658324"/>
              <a:gd name="connsiteX48" fmla="*/ 2035906 w 2067715"/>
              <a:gd name="connsiteY48" fmla="*/ 591751 h 1658324"/>
              <a:gd name="connsiteX49" fmla="*/ 2037497 w 2067715"/>
              <a:gd name="connsiteY49" fmla="*/ 597515 h 1658324"/>
              <a:gd name="connsiteX50" fmla="*/ 2045449 w 2067715"/>
              <a:gd name="connsiteY50" fmla="*/ 632098 h 1658324"/>
              <a:gd name="connsiteX51" fmla="*/ 2047039 w 2067715"/>
              <a:gd name="connsiteY51" fmla="*/ 641704 h 1658324"/>
              <a:gd name="connsiteX52" fmla="*/ 2053401 w 2067715"/>
              <a:gd name="connsiteY52" fmla="*/ 672444 h 1658324"/>
              <a:gd name="connsiteX53" fmla="*/ 2053401 w 2067715"/>
              <a:gd name="connsiteY53" fmla="*/ 674366 h 1658324"/>
              <a:gd name="connsiteX54" fmla="*/ 2058172 w 2067715"/>
              <a:gd name="connsiteY54" fmla="*/ 707027 h 1658324"/>
              <a:gd name="connsiteX55" fmla="*/ 2059763 w 2067715"/>
              <a:gd name="connsiteY55" fmla="*/ 718555 h 1658324"/>
              <a:gd name="connsiteX56" fmla="*/ 2066125 w 2067715"/>
              <a:gd name="connsiteY56" fmla="*/ 785799 h 1658324"/>
              <a:gd name="connsiteX57" fmla="*/ 2066125 w 2067715"/>
              <a:gd name="connsiteY57" fmla="*/ 791563 h 1658324"/>
              <a:gd name="connsiteX58" fmla="*/ 2067715 w 2067715"/>
              <a:gd name="connsiteY58" fmla="*/ 824225 h 1658324"/>
              <a:gd name="connsiteX59" fmla="*/ 2067715 w 2067715"/>
              <a:gd name="connsiteY59" fmla="*/ 835752 h 1658324"/>
              <a:gd name="connsiteX60" fmla="*/ 2066125 w 2067715"/>
              <a:gd name="connsiteY60" fmla="*/ 870335 h 1658324"/>
              <a:gd name="connsiteX61" fmla="*/ 2066125 w 2067715"/>
              <a:gd name="connsiteY61" fmla="*/ 878020 h 1658324"/>
              <a:gd name="connsiteX62" fmla="*/ 2059763 w 2067715"/>
              <a:gd name="connsiteY62" fmla="*/ 943344 h 1658324"/>
              <a:gd name="connsiteX63" fmla="*/ 2058172 w 2067715"/>
              <a:gd name="connsiteY63" fmla="*/ 956792 h 1658324"/>
              <a:gd name="connsiteX64" fmla="*/ 2047039 w 2067715"/>
              <a:gd name="connsiteY64" fmla="*/ 1020194 h 1658324"/>
              <a:gd name="connsiteX65" fmla="*/ 2045449 w 2067715"/>
              <a:gd name="connsiteY65" fmla="*/ 1029801 h 1658324"/>
              <a:gd name="connsiteX66" fmla="*/ 2037497 w 2067715"/>
              <a:gd name="connsiteY66" fmla="*/ 1062462 h 1658324"/>
              <a:gd name="connsiteX67" fmla="*/ 2035906 w 2067715"/>
              <a:gd name="connsiteY67" fmla="*/ 1070147 h 1658324"/>
              <a:gd name="connsiteX68" fmla="*/ 2026363 w 2067715"/>
              <a:gd name="connsiteY68" fmla="*/ 1100888 h 1658324"/>
              <a:gd name="connsiteX69" fmla="*/ 2024773 w 2067715"/>
              <a:gd name="connsiteY69" fmla="*/ 1106652 h 1658324"/>
              <a:gd name="connsiteX70" fmla="*/ 2013640 w 2067715"/>
              <a:gd name="connsiteY70" fmla="*/ 1139313 h 1658324"/>
              <a:gd name="connsiteX71" fmla="*/ 2010459 w 2067715"/>
              <a:gd name="connsiteY71" fmla="*/ 1145077 h 1658324"/>
              <a:gd name="connsiteX72" fmla="*/ 1999326 w 2067715"/>
              <a:gd name="connsiteY72" fmla="*/ 1173896 h 1658324"/>
              <a:gd name="connsiteX73" fmla="*/ 1986602 w 2067715"/>
              <a:gd name="connsiteY73" fmla="*/ 1206558 h 1658324"/>
              <a:gd name="connsiteX74" fmla="*/ 1981831 w 2067715"/>
              <a:gd name="connsiteY74" fmla="*/ 1216164 h 1658324"/>
              <a:gd name="connsiteX75" fmla="*/ 1967517 w 2067715"/>
              <a:gd name="connsiteY75" fmla="*/ 1244983 h 1658324"/>
              <a:gd name="connsiteX76" fmla="*/ 1962746 w 2067715"/>
              <a:gd name="connsiteY76" fmla="*/ 1252668 h 1658324"/>
              <a:gd name="connsiteX77" fmla="*/ 1946841 w 2067715"/>
              <a:gd name="connsiteY77" fmla="*/ 1281487 h 1658324"/>
              <a:gd name="connsiteX78" fmla="*/ 1945251 w 2067715"/>
              <a:gd name="connsiteY78" fmla="*/ 1283408 h 1658324"/>
              <a:gd name="connsiteX79" fmla="*/ 1927756 w 2067715"/>
              <a:gd name="connsiteY79" fmla="*/ 1312228 h 1658324"/>
              <a:gd name="connsiteX80" fmla="*/ 1922985 w 2067715"/>
              <a:gd name="connsiteY80" fmla="*/ 1317991 h 1658324"/>
              <a:gd name="connsiteX81" fmla="*/ 1903899 w 2067715"/>
              <a:gd name="connsiteY81" fmla="*/ 1344889 h 1658324"/>
              <a:gd name="connsiteX82" fmla="*/ 1900718 w 2067715"/>
              <a:gd name="connsiteY82" fmla="*/ 1350653 h 1658324"/>
              <a:gd name="connsiteX83" fmla="*/ 1880043 w 2067715"/>
              <a:gd name="connsiteY83" fmla="*/ 1377551 h 1658324"/>
              <a:gd name="connsiteX84" fmla="*/ 1876862 w 2067715"/>
              <a:gd name="connsiteY84" fmla="*/ 1381393 h 1658324"/>
              <a:gd name="connsiteX85" fmla="*/ 1853005 w 2067715"/>
              <a:gd name="connsiteY85" fmla="*/ 1408291 h 1658324"/>
              <a:gd name="connsiteX86" fmla="*/ 1848234 w 2067715"/>
              <a:gd name="connsiteY86" fmla="*/ 1412134 h 1658324"/>
              <a:gd name="connsiteX87" fmla="*/ 1824377 w 2067715"/>
              <a:gd name="connsiteY87" fmla="*/ 1437110 h 1658324"/>
              <a:gd name="connsiteX88" fmla="*/ 1822787 w 2067715"/>
              <a:gd name="connsiteY88" fmla="*/ 1439031 h 1658324"/>
              <a:gd name="connsiteX89" fmla="*/ 1797340 w 2067715"/>
              <a:gd name="connsiteY89" fmla="*/ 1462087 h 1658324"/>
              <a:gd name="connsiteX90" fmla="*/ 1794159 w 2067715"/>
              <a:gd name="connsiteY90" fmla="*/ 1465929 h 1658324"/>
              <a:gd name="connsiteX91" fmla="*/ 1767121 w 2067715"/>
              <a:gd name="connsiteY91" fmla="*/ 1488984 h 1658324"/>
              <a:gd name="connsiteX92" fmla="*/ 1763940 w 2067715"/>
              <a:gd name="connsiteY92" fmla="*/ 1490906 h 1658324"/>
              <a:gd name="connsiteX93" fmla="*/ 1736902 w 2067715"/>
              <a:gd name="connsiteY93" fmla="*/ 1512040 h 1658324"/>
              <a:gd name="connsiteX94" fmla="*/ 1730541 w 2067715"/>
              <a:gd name="connsiteY94" fmla="*/ 1515882 h 1658324"/>
              <a:gd name="connsiteX95" fmla="*/ 1668514 w 2067715"/>
              <a:gd name="connsiteY95" fmla="*/ 1556229 h 1658324"/>
              <a:gd name="connsiteX96" fmla="*/ 1662152 w 2067715"/>
              <a:gd name="connsiteY96" fmla="*/ 1560071 h 1658324"/>
              <a:gd name="connsiteX97" fmla="*/ 1628752 w 2067715"/>
              <a:gd name="connsiteY97" fmla="*/ 1577363 h 1658324"/>
              <a:gd name="connsiteX98" fmla="*/ 1625572 w 2067715"/>
              <a:gd name="connsiteY98" fmla="*/ 1577363 h 1658324"/>
              <a:gd name="connsiteX99" fmla="*/ 1592172 w 2067715"/>
              <a:gd name="connsiteY99" fmla="*/ 1592733 h 1658324"/>
              <a:gd name="connsiteX100" fmla="*/ 1585810 w 2067715"/>
              <a:gd name="connsiteY100" fmla="*/ 1596576 h 1658324"/>
              <a:gd name="connsiteX101" fmla="*/ 1550821 w 2067715"/>
              <a:gd name="connsiteY101" fmla="*/ 1608103 h 1658324"/>
              <a:gd name="connsiteX102" fmla="*/ 1549230 w 2067715"/>
              <a:gd name="connsiteY102" fmla="*/ 1610024 h 1658324"/>
              <a:gd name="connsiteX103" fmla="*/ 1512650 w 2067715"/>
              <a:gd name="connsiteY103" fmla="*/ 1621552 h 1658324"/>
              <a:gd name="connsiteX104" fmla="*/ 1511060 w 2067715"/>
              <a:gd name="connsiteY104" fmla="*/ 1621552 h 1658324"/>
              <a:gd name="connsiteX105" fmla="*/ 1472889 w 2067715"/>
              <a:gd name="connsiteY105" fmla="*/ 1635001 h 1658324"/>
              <a:gd name="connsiteX106" fmla="*/ 1464937 w 2067715"/>
              <a:gd name="connsiteY106" fmla="*/ 1636922 h 1658324"/>
              <a:gd name="connsiteX107" fmla="*/ 1425176 w 2067715"/>
              <a:gd name="connsiteY107" fmla="*/ 1644607 h 1658324"/>
              <a:gd name="connsiteX108" fmla="*/ 1421995 w 2067715"/>
              <a:gd name="connsiteY108" fmla="*/ 1646529 h 1658324"/>
              <a:gd name="connsiteX109" fmla="*/ 1380644 w 2067715"/>
              <a:gd name="connsiteY109" fmla="*/ 1652292 h 1658324"/>
              <a:gd name="connsiteX110" fmla="*/ 1375872 w 2067715"/>
              <a:gd name="connsiteY110" fmla="*/ 1654214 h 1658324"/>
              <a:gd name="connsiteX111" fmla="*/ 1332930 w 2067715"/>
              <a:gd name="connsiteY111" fmla="*/ 1658056 h 1658324"/>
              <a:gd name="connsiteX112" fmla="*/ 1329749 w 2067715"/>
              <a:gd name="connsiteY112" fmla="*/ 1658056 h 1658324"/>
              <a:gd name="connsiteX113" fmla="*/ 1324381 w 2067715"/>
              <a:gd name="connsiteY113" fmla="*/ 1658296 h 1658324"/>
              <a:gd name="connsiteX114" fmla="*/ 1323772 w 2067715"/>
              <a:gd name="connsiteY114" fmla="*/ 1658324 h 1658324"/>
              <a:gd name="connsiteX115" fmla="*/ 1142375 w 2067715"/>
              <a:gd name="connsiteY115" fmla="*/ 1431346 h 1658324"/>
              <a:gd name="connsiteX116" fmla="*/ 1235913 w 2067715"/>
              <a:gd name="connsiteY116" fmla="*/ 1431346 h 1658324"/>
              <a:gd name="connsiteX117" fmla="*/ 1278855 w 2067715"/>
              <a:gd name="connsiteY117" fmla="*/ 1431346 h 1658324"/>
              <a:gd name="connsiteX118" fmla="*/ 1318616 w 2067715"/>
              <a:gd name="connsiteY118" fmla="*/ 1429425 h 1658324"/>
              <a:gd name="connsiteX119" fmla="*/ 1356786 w 2067715"/>
              <a:gd name="connsiteY119" fmla="*/ 1425582 h 1658324"/>
              <a:gd name="connsiteX120" fmla="*/ 1393367 w 2067715"/>
              <a:gd name="connsiteY120" fmla="*/ 1419819 h 1658324"/>
              <a:gd name="connsiteX121" fmla="*/ 1426766 w 2067715"/>
              <a:gd name="connsiteY121" fmla="*/ 1412134 h 1658324"/>
              <a:gd name="connsiteX122" fmla="*/ 1461756 w 2067715"/>
              <a:gd name="connsiteY122" fmla="*/ 1400606 h 1658324"/>
              <a:gd name="connsiteX123" fmla="*/ 1496746 w 2067715"/>
              <a:gd name="connsiteY123" fmla="*/ 1389078 h 1658324"/>
              <a:gd name="connsiteX124" fmla="*/ 1528554 w 2067715"/>
              <a:gd name="connsiteY124" fmla="*/ 1377551 h 1658324"/>
              <a:gd name="connsiteX125" fmla="*/ 1557182 w 2067715"/>
              <a:gd name="connsiteY125" fmla="*/ 1366023 h 1658324"/>
              <a:gd name="connsiteX126" fmla="*/ 1584220 w 2067715"/>
              <a:gd name="connsiteY126" fmla="*/ 1350653 h 1658324"/>
              <a:gd name="connsiteX127" fmla="*/ 1638295 w 2067715"/>
              <a:gd name="connsiteY127" fmla="*/ 1316070 h 1658324"/>
              <a:gd name="connsiteX128" fmla="*/ 1660562 w 2067715"/>
              <a:gd name="connsiteY128" fmla="*/ 1298779 h 1658324"/>
              <a:gd name="connsiteX129" fmla="*/ 1682828 w 2067715"/>
              <a:gd name="connsiteY129" fmla="*/ 1279566 h 1658324"/>
              <a:gd name="connsiteX130" fmla="*/ 1705094 w 2067715"/>
              <a:gd name="connsiteY130" fmla="*/ 1260353 h 1658324"/>
              <a:gd name="connsiteX131" fmla="*/ 1725770 w 2067715"/>
              <a:gd name="connsiteY131" fmla="*/ 1239219 h 1658324"/>
              <a:gd name="connsiteX132" fmla="*/ 1743264 w 2067715"/>
              <a:gd name="connsiteY132" fmla="*/ 1218085 h 1658324"/>
              <a:gd name="connsiteX133" fmla="*/ 1760760 w 2067715"/>
              <a:gd name="connsiteY133" fmla="*/ 1195030 h 1658324"/>
              <a:gd name="connsiteX134" fmla="*/ 1776664 w 2067715"/>
              <a:gd name="connsiteY134" fmla="*/ 1171975 h 1658324"/>
              <a:gd name="connsiteX135" fmla="*/ 1792568 w 2067715"/>
              <a:gd name="connsiteY135" fmla="*/ 1146998 h 1658324"/>
              <a:gd name="connsiteX136" fmla="*/ 1806882 w 2067715"/>
              <a:gd name="connsiteY136" fmla="*/ 1123943 h 1658324"/>
              <a:gd name="connsiteX137" fmla="*/ 1816425 w 2067715"/>
              <a:gd name="connsiteY137" fmla="*/ 1102809 h 1658324"/>
              <a:gd name="connsiteX138" fmla="*/ 1827558 w 2067715"/>
              <a:gd name="connsiteY138" fmla="*/ 1075911 h 1658324"/>
              <a:gd name="connsiteX139" fmla="*/ 1827558 w 2067715"/>
              <a:gd name="connsiteY139" fmla="*/ 1073990 h 1658324"/>
              <a:gd name="connsiteX140" fmla="*/ 1840282 w 2067715"/>
              <a:gd name="connsiteY140" fmla="*/ 1047092 h 1658324"/>
              <a:gd name="connsiteX141" fmla="*/ 1848234 w 2067715"/>
              <a:gd name="connsiteY141" fmla="*/ 1020194 h 1658324"/>
              <a:gd name="connsiteX142" fmla="*/ 1856186 w 2067715"/>
              <a:gd name="connsiteY142" fmla="*/ 993297 h 1658324"/>
              <a:gd name="connsiteX143" fmla="*/ 1862548 w 2067715"/>
              <a:gd name="connsiteY143" fmla="*/ 968320 h 1658324"/>
              <a:gd name="connsiteX144" fmla="*/ 1872090 w 2067715"/>
              <a:gd name="connsiteY144" fmla="*/ 914524 h 1658324"/>
              <a:gd name="connsiteX145" fmla="*/ 1875271 w 2067715"/>
              <a:gd name="connsiteY145" fmla="*/ 887627 h 1658324"/>
              <a:gd name="connsiteX146" fmla="*/ 1875271 w 2067715"/>
              <a:gd name="connsiteY146" fmla="*/ 885705 h 1658324"/>
              <a:gd name="connsiteX147" fmla="*/ 1876862 w 2067715"/>
              <a:gd name="connsiteY147" fmla="*/ 856886 h 1658324"/>
              <a:gd name="connsiteX148" fmla="*/ 1878452 w 2067715"/>
              <a:gd name="connsiteY148" fmla="*/ 829989 h 1658324"/>
              <a:gd name="connsiteX149" fmla="*/ 1876862 w 2067715"/>
              <a:gd name="connsiteY149" fmla="*/ 805012 h 1658324"/>
              <a:gd name="connsiteX150" fmla="*/ 1872090 w 2067715"/>
              <a:gd name="connsiteY150" fmla="*/ 747374 h 1658324"/>
              <a:gd name="connsiteX151" fmla="*/ 1862548 w 2067715"/>
              <a:gd name="connsiteY151" fmla="*/ 693578 h 1658324"/>
              <a:gd name="connsiteX152" fmla="*/ 1856186 w 2067715"/>
              <a:gd name="connsiteY152" fmla="*/ 666681 h 1658324"/>
              <a:gd name="connsiteX153" fmla="*/ 1848234 w 2067715"/>
              <a:gd name="connsiteY153" fmla="*/ 641704 h 1658324"/>
              <a:gd name="connsiteX154" fmla="*/ 1840282 w 2067715"/>
              <a:gd name="connsiteY154" fmla="*/ 614806 h 1658324"/>
              <a:gd name="connsiteX155" fmla="*/ 1827558 w 2067715"/>
              <a:gd name="connsiteY155" fmla="*/ 585987 h 1658324"/>
              <a:gd name="connsiteX156" fmla="*/ 1816425 w 2067715"/>
              <a:gd name="connsiteY156" fmla="*/ 559089 h 1658324"/>
              <a:gd name="connsiteX157" fmla="*/ 1806882 w 2067715"/>
              <a:gd name="connsiteY157" fmla="*/ 537955 h 1658324"/>
              <a:gd name="connsiteX158" fmla="*/ 1794159 w 2067715"/>
              <a:gd name="connsiteY158" fmla="*/ 514900 h 1658324"/>
              <a:gd name="connsiteX159" fmla="*/ 1760760 w 2067715"/>
              <a:gd name="connsiteY159" fmla="*/ 466868 h 1658324"/>
              <a:gd name="connsiteX160" fmla="*/ 1744855 w 2067715"/>
              <a:gd name="connsiteY160" fmla="*/ 445735 h 1658324"/>
              <a:gd name="connsiteX161" fmla="*/ 1724179 w 2067715"/>
              <a:gd name="connsiteY161" fmla="*/ 422679 h 1658324"/>
              <a:gd name="connsiteX162" fmla="*/ 1705094 w 2067715"/>
              <a:gd name="connsiteY162" fmla="*/ 401545 h 1658324"/>
              <a:gd name="connsiteX163" fmla="*/ 1658971 w 2067715"/>
              <a:gd name="connsiteY163" fmla="*/ 361199 h 1658324"/>
              <a:gd name="connsiteX164" fmla="*/ 1638295 w 2067715"/>
              <a:gd name="connsiteY164" fmla="*/ 345828 h 1658324"/>
              <a:gd name="connsiteX165" fmla="*/ 1612848 w 2067715"/>
              <a:gd name="connsiteY165" fmla="*/ 328537 h 1658324"/>
              <a:gd name="connsiteX166" fmla="*/ 1584220 w 2067715"/>
              <a:gd name="connsiteY166" fmla="*/ 311246 h 1658324"/>
              <a:gd name="connsiteX167" fmla="*/ 1555592 w 2067715"/>
              <a:gd name="connsiteY167" fmla="*/ 295875 h 1658324"/>
              <a:gd name="connsiteX168" fmla="*/ 1528554 w 2067715"/>
              <a:gd name="connsiteY168" fmla="*/ 282426 h 1658324"/>
              <a:gd name="connsiteX169" fmla="*/ 1496746 w 2067715"/>
              <a:gd name="connsiteY169" fmla="*/ 272820 h 1658324"/>
              <a:gd name="connsiteX170" fmla="*/ 1463346 w 2067715"/>
              <a:gd name="connsiteY170" fmla="*/ 261293 h 1658324"/>
              <a:gd name="connsiteX171" fmla="*/ 1428356 w 2067715"/>
              <a:gd name="connsiteY171" fmla="*/ 249765 h 1658324"/>
              <a:gd name="connsiteX172" fmla="*/ 1393367 w 2067715"/>
              <a:gd name="connsiteY172" fmla="*/ 242080 h 1658324"/>
              <a:gd name="connsiteX173" fmla="*/ 1356786 w 2067715"/>
              <a:gd name="connsiteY173" fmla="*/ 234395 h 1658324"/>
              <a:gd name="connsiteX174" fmla="*/ 1318616 w 2067715"/>
              <a:gd name="connsiteY174" fmla="*/ 230552 h 1658324"/>
              <a:gd name="connsiteX175" fmla="*/ 1278855 w 2067715"/>
              <a:gd name="connsiteY175" fmla="*/ 226710 h 1658324"/>
              <a:gd name="connsiteX176" fmla="*/ 1235913 w 2067715"/>
              <a:gd name="connsiteY176" fmla="*/ 224788 h 1658324"/>
              <a:gd name="connsiteX177" fmla="*/ 177883 w 2067715"/>
              <a:gd name="connsiteY177" fmla="*/ 224501 h 1658324"/>
              <a:gd name="connsiteX178" fmla="*/ 0 w 2067715"/>
              <a:gd name="connsiteY178" fmla="*/ 1921 h 1658324"/>
              <a:gd name="connsiteX179" fmla="*/ 6056 w 2067715"/>
              <a:gd name="connsiteY179" fmla="*/ 1921 h 1658324"/>
              <a:gd name="connsiteX180" fmla="*/ 1235913 w 2067715"/>
              <a:gd name="connsiteY180" fmla="*/ 1921 h 1658324"/>
              <a:gd name="connsiteX181" fmla="*/ 1239094 w 2067715"/>
              <a:gd name="connsiteY181" fmla="*/ 0 h 1658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Lst>
            <a:rect l="l" t="t" r="r" b="b"/>
            <a:pathLst>
              <a:path w="2067715" h="1658324">
                <a:moveTo>
                  <a:pt x="1239094" y="0"/>
                </a:moveTo>
                <a:cubicBezTo>
                  <a:pt x="1239094" y="0"/>
                  <a:pt x="1239094" y="0"/>
                  <a:pt x="1285216" y="0"/>
                </a:cubicBezTo>
                <a:cubicBezTo>
                  <a:pt x="1285216" y="0"/>
                  <a:pt x="1286807" y="0"/>
                  <a:pt x="1286807" y="0"/>
                </a:cubicBezTo>
                <a:cubicBezTo>
                  <a:pt x="1286807" y="0"/>
                  <a:pt x="1286807" y="0"/>
                  <a:pt x="1329749" y="3842"/>
                </a:cubicBezTo>
                <a:cubicBezTo>
                  <a:pt x="1331340" y="3842"/>
                  <a:pt x="1331340" y="3842"/>
                  <a:pt x="1332930" y="3842"/>
                </a:cubicBezTo>
                <a:cubicBezTo>
                  <a:pt x="1332930" y="3842"/>
                  <a:pt x="1332930" y="3842"/>
                  <a:pt x="1375872" y="7685"/>
                </a:cubicBezTo>
                <a:cubicBezTo>
                  <a:pt x="1377462" y="7685"/>
                  <a:pt x="1380644" y="7685"/>
                  <a:pt x="1383824" y="9606"/>
                </a:cubicBezTo>
                <a:cubicBezTo>
                  <a:pt x="1383824" y="9606"/>
                  <a:pt x="1383824" y="9606"/>
                  <a:pt x="1425176" y="17291"/>
                </a:cubicBezTo>
                <a:cubicBezTo>
                  <a:pt x="1425176" y="17291"/>
                  <a:pt x="1425176" y="17291"/>
                  <a:pt x="1464937" y="26897"/>
                </a:cubicBezTo>
                <a:cubicBezTo>
                  <a:pt x="1466528" y="26897"/>
                  <a:pt x="1468118" y="26897"/>
                  <a:pt x="1469708" y="26897"/>
                </a:cubicBezTo>
                <a:cubicBezTo>
                  <a:pt x="1469708" y="26897"/>
                  <a:pt x="1469708" y="26897"/>
                  <a:pt x="1509470" y="38425"/>
                </a:cubicBezTo>
                <a:cubicBezTo>
                  <a:pt x="1509470" y="38425"/>
                  <a:pt x="1511060" y="38425"/>
                  <a:pt x="1512650" y="40346"/>
                </a:cubicBezTo>
                <a:cubicBezTo>
                  <a:pt x="1512650" y="40346"/>
                  <a:pt x="1512650" y="40346"/>
                  <a:pt x="1549230" y="51874"/>
                </a:cubicBezTo>
                <a:cubicBezTo>
                  <a:pt x="1549230" y="51874"/>
                  <a:pt x="1550821" y="51874"/>
                  <a:pt x="1550821" y="51874"/>
                </a:cubicBezTo>
                <a:cubicBezTo>
                  <a:pt x="1550821" y="51874"/>
                  <a:pt x="1550821" y="51874"/>
                  <a:pt x="1585810" y="65323"/>
                </a:cubicBezTo>
                <a:cubicBezTo>
                  <a:pt x="1587401" y="65323"/>
                  <a:pt x="1590582" y="67244"/>
                  <a:pt x="1592172" y="67244"/>
                </a:cubicBezTo>
                <a:cubicBezTo>
                  <a:pt x="1592172" y="67244"/>
                  <a:pt x="1592172" y="67244"/>
                  <a:pt x="1625572" y="82614"/>
                </a:cubicBezTo>
                <a:cubicBezTo>
                  <a:pt x="1627162" y="84536"/>
                  <a:pt x="1628752" y="84536"/>
                  <a:pt x="1631934" y="86457"/>
                </a:cubicBezTo>
                <a:cubicBezTo>
                  <a:pt x="1631934" y="86457"/>
                  <a:pt x="1631934" y="86457"/>
                  <a:pt x="1663742" y="103748"/>
                </a:cubicBezTo>
                <a:cubicBezTo>
                  <a:pt x="1665333" y="105670"/>
                  <a:pt x="1665333" y="105670"/>
                  <a:pt x="1666923" y="105670"/>
                </a:cubicBezTo>
                <a:cubicBezTo>
                  <a:pt x="1666923" y="105670"/>
                  <a:pt x="1666923" y="105670"/>
                  <a:pt x="1697142" y="122961"/>
                </a:cubicBezTo>
                <a:cubicBezTo>
                  <a:pt x="1697142" y="124882"/>
                  <a:pt x="1698732" y="124882"/>
                  <a:pt x="1698732" y="124882"/>
                </a:cubicBezTo>
                <a:cubicBezTo>
                  <a:pt x="1698732" y="124882"/>
                  <a:pt x="1698732" y="124882"/>
                  <a:pt x="1730541" y="144095"/>
                </a:cubicBezTo>
                <a:cubicBezTo>
                  <a:pt x="1732132" y="146016"/>
                  <a:pt x="1735312" y="147938"/>
                  <a:pt x="1736902" y="149859"/>
                </a:cubicBezTo>
                <a:cubicBezTo>
                  <a:pt x="1736902" y="149859"/>
                  <a:pt x="1736902" y="149859"/>
                  <a:pt x="1763940" y="170993"/>
                </a:cubicBezTo>
                <a:cubicBezTo>
                  <a:pt x="1765530" y="172914"/>
                  <a:pt x="1767121" y="172914"/>
                  <a:pt x="1768712" y="174835"/>
                </a:cubicBezTo>
                <a:cubicBezTo>
                  <a:pt x="1768712" y="174835"/>
                  <a:pt x="1768712" y="174835"/>
                  <a:pt x="1821196" y="220946"/>
                </a:cubicBezTo>
                <a:cubicBezTo>
                  <a:pt x="1822787" y="222867"/>
                  <a:pt x="1824377" y="224788"/>
                  <a:pt x="1827558" y="226710"/>
                </a:cubicBezTo>
                <a:cubicBezTo>
                  <a:pt x="1827558" y="226710"/>
                  <a:pt x="1827558" y="226710"/>
                  <a:pt x="1849824" y="251686"/>
                </a:cubicBezTo>
                <a:cubicBezTo>
                  <a:pt x="1851415" y="253607"/>
                  <a:pt x="1853005" y="253607"/>
                  <a:pt x="1853005" y="255529"/>
                </a:cubicBezTo>
                <a:cubicBezTo>
                  <a:pt x="1853005" y="255529"/>
                  <a:pt x="1853005" y="255529"/>
                  <a:pt x="1876862" y="282426"/>
                </a:cubicBezTo>
                <a:cubicBezTo>
                  <a:pt x="1876862" y="282426"/>
                  <a:pt x="1876862" y="282426"/>
                  <a:pt x="1878452" y="284348"/>
                </a:cubicBezTo>
                <a:cubicBezTo>
                  <a:pt x="1878452" y="284348"/>
                  <a:pt x="1878452" y="284348"/>
                  <a:pt x="1899128" y="309324"/>
                </a:cubicBezTo>
                <a:cubicBezTo>
                  <a:pt x="1900718" y="311246"/>
                  <a:pt x="1903899" y="315088"/>
                  <a:pt x="1905490" y="318931"/>
                </a:cubicBezTo>
                <a:cubicBezTo>
                  <a:pt x="1905490" y="318931"/>
                  <a:pt x="1905490" y="318931"/>
                  <a:pt x="1924575" y="347750"/>
                </a:cubicBezTo>
                <a:cubicBezTo>
                  <a:pt x="1926166" y="347750"/>
                  <a:pt x="1926166" y="347750"/>
                  <a:pt x="1926166" y="347750"/>
                </a:cubicBezTo>
                <a:cubicBezTo>
                  <a:pt x="1926166" y="347750"/>
                  <a:pt x="1926166" y="347750"/>
                  <a:pt x="1943660" y="376569"/>
                </a:cubicBezTo>
                <a:cubicBezTo>
                  <a:pt x="1945251" y="378490"/>
                  <a:pt x="1945251" y="378490"/>
                  <a:pt x="1946841" y="380411"/>
                </a:cubicBezTo>
                <a:cubicBezTo>
                  <a:pt x="1946841" y="380411"/>
                  <a:pt x="1946841" y="380411"/>
                  <a:pt x="1962746" y="407309"/>
                </a:cubicBezTo>
                <a:cubicBezTo>
                  <a:pt x="1964336" y="411152"/>
                  <a:pt x="1965927" y="414994"/>
                  <a:pt x="1967517" y="418837"/>
                </a:cubicBezTo>
                <a:cubicBezTo>
                  <a:pt x="1967517" y="418837"/>
                  <a:pt x="1967517" y="418837"/>
                  <a:pt x="1983421" y="447656"/>
                </a:cubicBezTo>
                <a:cubicBezTo>
                  <a:pt x="1983421" y="451498"/>
                  <a:pt x="1985012" y="453420"/>
                  <a:pt x="1985012" y="455341"/>
                </a:cubicBezTo>
                <a:cubicBezTo>
                  <a:pt x="1985012" y="455341"/>
                  <a:pt x="1985012" y="455341"/>
                  <a:pt x="1997735" y="486081"/>
                </a:cubicBezTo>
                <a:cubicBezTo>
                  <a:pt x="1997735" y="486081"/>
                  <a:pt x="1999326" y="486081"/>
                  <a:pt x="1999326" y="488002"/>
                </a:cubicBezTo>
                <a:cubicBezTo>
                  <a:pt x="1999326" y="488002"/>
                  <a:pt x="1999326" y="488002"/>
                  <a:pt x="2012049" y="518743"/>
                </a:cubicBezTo>
                <a:cubicBezTo>
                  <a:pt x="2012049" y="520664"/>
                  <a:pt x="2012049" y="520664"/>
                  <a:pt x="2012049" y="522585"/>
                </a:cubicBezTo>
                <a:cubicBezTo>
                  <a:pt x="2012049" y="522585"/>
                  <a:pt x="2012049" y="522585"/>
                  <a:pt x="2023183" y="553326"/>
                </a:cubicBezTo>
                <a:cubicBezTo>
                  <a:pt x="2024773" y="555247"/>
                  <a:pt x="2024773" y="557168"/>
                  <a:pt x="2026363" y="559089"/>
                </a:cubicBezTo>
                <a:cubicBezTo>
                  <a:pt x="2026363" y="559089"/>
                  <a:pt x="2026363" y="559089"/>
                  <a:pt x="2035906" y="591751"/>
                </a:cubicBezTo>
                <a:cubicBezTo>
                  <a:pt x="2035906" y="593672"/>
                  <a:pt x="2037497" y="595594"/>
                  <a:pt x="2037497" y="597515"/>
                </a:cubicBezTo>
                <a:cubicBezTo>
                  <a:pt x="2037497" y="597515"/>
                  <a:pt x="2037497" y="597515"/>
                  <a:pt x="2045449" y="632098"/>
                </a:cubicBezTo>
                <a:cubicBezTo>
                  <a:pt x="2047039" y="634019"/>
                  <a:pt x="2047039" y="637862"/>
                  <a:pt x="2047039" y="641704"/>
                </a:cubicBezTo>
                <a:cubicBezTo>
                  <a:pt x="2047039" y="641704"/>
                  <a:pt x="2047039" y="641704"/>
                  <a:pt x="2053401" y="672444"/>
                </a:cubicBezTo>
                <a:cubicBezTo>
                  <a:pt x="2053401" y="674366"/>
                  <a:pt x="2053401" y="674366"/>
                  <a:pt x="2053401" y="674366"/>
                </a:cubicBezTo>
                <a:cubicBezTo>
                  <a:pt x="2053401" y="674366"/>
                  <a:pt x="2053401" y="674366"/>
                  <a:pt x="2058172" y="707027"/>
                </a:cubicBezTo>
                <a:cubicBezTo>
                  <a:pt x="2059763" y="710870"/>
                  <a:pt x="2059763" y="714712"/>
                  <a:pt x="2059763" y="718555"/>
                </a:cubicBezTo>
                <a:cubicBezTo>
                  <a:pt x="2059763" y="718555"/>
                  <a:pt x="2059763" y="718555"/>
                  <a:pt x="2066125" y="785799"/>
                </a:cubicBezTo>
                <a:cubicBezTo>
                  <a:pt x="2066125" y="787721"/>
                  <a:pt x="2066125" y="789642"/>
                  <a:pt x="2066125" y="791563"/>
                </a:cubicBezTo>
                <a:cubicBezTo>
                  <a:pt x="2066125" y="791563"/>
                  <a:pt x="2066125" y="791563"/>
                  <a:pt x="2067715" y="824225"/>
                </a:cubicBezTo>
                <a:cubicBezTo>
                  <a:pt x="2067715" y="828067"/>
                  <a:pt x="2067715" y="831910"/>
                  <a:pt x="2067715" y="835752"/>
                </a:cubicBezTo>
                <a:cubicBezTo>
                  <a:pt x="2067715" y="835752"/>
                  <a:pt x="2067715" y="835752"/>
                  <a:pt x="2066125" y="870335"/>
                </a:cubicBezTo>
                <a:cubicBezTo>
                  <a:pt x="2066125" y="874178"/>
                  <a:pt x="2066125" y="876099"/>
                  <a:pt x="2066125" y="878020"/>
                </a:cubicBezTo>
                <a:cubicBezTo>
                  <a:pt x="2066125" y="878020"/>
                  <a:pt x="2066125" y="878020"/>
                  <a:pt x="2059763" y="943344"/>
                </a:cubicBezTo>
                <a:cubicBezTo>
                  <a:pt x="2059763" y="947186"/>
                  <a:pt x="2059763" y="951029"/>
                  <a:pt x="2058172" y="956792"/>
                </a:cubicBezTo>
                <a:cubicBezTo>
                  <a:pt x="2058172" y="956792"/>
                  <a:pt x="2058172" y="956792"/>
                  <a:pt x="2047039" y="1020194"/>
                </a:cubicBezTo>
                <a:cubicBezTo>
                  <a:pt x="2047039" y="1024037"/>
                  <a:pt x="2047039" y="1025958"/>
                  <a:pt x="2045449" y="1029801"/>
                </a:cubicBezTo>
                <a:cubicBezTo>
                  <a:pt x="2045449" y="1029801"/>
                  <a:pt x="2045449" y="1029801"/>
                  <a:pt x="2037497" y="1062462"/>
                </a:cubicBezTo>
                <a:cubicBezTo>
                  <a:pt x="2037497" y="1066305"/>
                  <a:pt x="2035906" y="1068226"/>
                  <a:pt x="2035906" y="1070147"/>
                </a:cubicBezTo>
                <a:cubicBezTo>
                  <a:pt x="2035906" y="1070147"/>
                  <a:pt x="2035906" y="1070147"/>
                  <a:pt x="2026363" y="1100888"/>
                </a:cubicBezTo>
                <a:cubicBezTo>
                  <a:pt x="2024773" y="1102809"/>
                  <a:pt x="2024773" y="1104730"/>
                  <a:pt x="2024773" y="1106652"/>
                </a:cubicBezTo>
                <a:cubicBezTo>
                  <a:pt x="2024773" y="1106652"/>
                  <a:pt x="2024773" y="1106652"/>
                  <a:pt x="2013640" y="1139313"/>
                </a:cubicBezTo>
                <a:cubicBezTo>
                  <a:pt x="2012049" y="1141234"/>
                  <a:pt x="2012049" y="1143156"/>
                  <a:pt x="2010459" y="1145077"/>
                </a:cubicBezTo>
                <a:cubicBezTo>
                  <a:pt x="2010459" y="1145077"/>
                  <a:pt x="2010459" y="1145077"/>
                  <a:pt x="1999326" y="1173896"/>
                </a:cubicBezTo>
                <a:cubicBezTo>
                  <a:pt x="1999326" y="1173896"/>
                  <a:pt x="1999326" y="1173896"/>
                  <a:pt x="1986602" y="1206558"/>
                </a:cubicBezTo>
                <a:cubicBezTo>
                  <a:pt x="1985012" y="1210400"/>
                  <a:pt x="1983421" y="1212321"/>
                  <a:pt x="1981831" y="1216164"/>
                </a:cubicBezTo>
                <a:cubicBezTo>
                  <a:pt x="1981831" y="1216164"/>
                  <a:pt x="1981831" y="1216164"/>
                  <a:pt x="1967517" y="1244983"/>
                </a:cubicBezTo>
                <a:cubicBezTo>
                  <a:pt x="1965927" y="1248826"/>
                  <a:pt x="1964336" y="1250747"/>
                  <a:pt x="1962746" y="1252668"/>
                </a:cubicBezTo>
                <a:cubicBezTo>
                  <a:pt x="1962746" y="1252668"/>
                  <a:pt x="1962746" y="1252668"/>
                  <a:pt x="1946841" y="1281487"/>
                </a:cubicBezTo>
                <a:cubicBezTo>
                  <a:pt x="1945251" y="1281487"/>
                  <a:pt x="1945251" y="1281487"/>
                  <a:pt x="1945251" y="1283408"/>
                </a:cubicBezTo>
                <a:cubicBezTo>
                  <a:pt x="1945251" y="1283408"/>
                  <a:pt x="1945251" y="1283408"/>
                  <a:pt x="1927756" y="1312228"/>
                </a:cubicBezTo>
                <a:cubicBezTo>
                  <a:pt x="1926166" y="1314149"/>
                  <a:pt x="1924575" y="1316070"/>
                  <a:pt x="1922985" y="1317991"/>
                </a:cubicBezTo>
                <a:cubicBezTo>
                  <a:pt x="1922985" y="1317991"/>
                  <a:pt x="1922985" y="1317991"/>
                  <a:pt x="1903899" y="1344889"/>
                </a:cubicBezTo>
                <a:cubicBezTo>
                  <a:pt x="1902309" y="1346810"/>
                  <a:pt x="1902309" y="1348732"/>
                  <a:pt x="1900718" y="1350653"/>
                </a:cubicBezTo>
                <a:cubicBezTo>
                  <a:pt x="1900718" y="1350653"/>
                  <a:pt x="1900718" y="1350653"/>
                  <a:pt x="1880043" y="1377551"/>
                </a:cubicBezTo>
                <a:cubicBezTo>
                  <a:pt x="1878452" y="1377551"/>
                  <a:pt x="1876862" y="1379472"/>
                  <a:pt x="1876862" y="1381393"/>
                </a:cubicBezTo>
                <a:cubicBezTo>
                  <a:pt x="1876862" y="1381393"/>
                  <a:pt x="1876862" y="1381393"/>
                  <a:pt x="1853005" y="1408291"/>
                </a:cubicBezTo>
                <a:cubicBezTo>
                  <a:pt x="1851415" y="1408291"/>
                  <a:pt x="1849824" y="1410212"/>
                  <a:pt x="1848234" y="1412134"/>
                </a:cubicBezTo>
                <a:cubicBezTo>
                  <a:pt x="1848234" y="1412134"/>
                  <a:pt x="1848234" y="1412134"/>
                  <a:pt x="1824377" y="1437110"/>
                </a:cubicBezTo>
                <a:cubicBezTo>
                  <a:pt x="1824377" y="1437110"/>
                  <a:pt x="1822787" y="1437110"/>
                  <a:pt x="1822787" y="1439031"/>
                </a:cubicBezTo>
                <a:cubicBezTo>
                  <a:pt x="1822787" y="1439031"/>
                  <a:pt x="1822787" y="1439031"/>
                  <a:pt x="1797340" y="1462087"/>
                </a:cubicBezTo>
                <a:cubicBezTo>
                  <a:pt x="1795749" y="1464008"/>
                  <a:pt x="1795749" y="1464008"/>
                  <a:pt x="1794159" y="1465929"/>
                </a:cubicBezTo>
                <a:cubicBezTo>
                  <a:pt x="1794159" y="1465929"/>
                  <a:pt x="1794159" y="1465929"/>
                  <a:pt x="1767121" y="1488984"/>
                </a:cubicBezTo>
                <a:cubicBezTo>
                  <a:pt x="1765530" y="1488984"/>
                  <a:pt x="1765530" y="1490906"/>
                  <a:pt x="1763940" y="1490906"/>
                </a:cubicBezTo>
                <a:cubicBezTo>
                  <a:pt x="1763940" y="1490906"/>
                  <a:pt x="1763940" y="1490906"/>
                  <a:pt x="1736902" y="1512040"/>
                </a:cubicBezTo>
                <a:cubicBezTo>
                  <a:pt x="1735312" y="1513961"/>
                  <a:pt x="1732132" y="1515882"/>
                  <a:pt x="1730541" y="1515882"/>
                </a:cubicBezTo>
                <a:cubicBezTo>
                  <a:pt x="1730541" y="1515882"/>
                  <a:pt x="1730541" y="1515882"/>
                  <a:pt x="1668514" y="1556229"/>
                </a:cubicBezTo>
                <a:cubicBezTo>
                  <a:pt x="1666923" y="1556229"/>
                  <a:pt x="1663742" y="1558150"/>
                  <a:pt x="1662152" y="1560071"/>
                </a:cubicBezTo>
                <a:cubicBezTo>
                  <a:pt x="1662152" y="1560071"/>
                  <a:pt x="1662152" y="1560071"/>
                  <a:pt x="1628752" y="1577363"/>
                </a:cubicBezTo>
                <a:cubicBezTo>
                  <a:pt x="1627162" y="1577363"/>
                  <a:pt x="1627162" y="1577363"/>
                  <a:pt x="1625572" y="1577363"/>
                </a:cubicBezTo>
                <a:cubicBezTo>
                  <a:pt x="1625572" y="1577363"/>
                  <a:pt x="1625572" y="1577363"/>
                  <a:pt x="1592172" y="1592733"/>
                </a:cubicBezTo>
                <a:cubicBezTo>
                  <a:pt x="1590582" y="1594654"/>
                  <a:pt x="1587401" y="1594654"/>
                  <a:pt x="1585810" y="1596576"/>
                </a:cubicBezTo>
                <a:cubicBezTo>
                  <a:pt x="1585810" y="1596576"/>
                  <a:pt x="1585810" y="1596576"/>
                  <a:pt x="1550821" y="1608103"/>
                </a:cubicBezTo>
                <a:cubicBezTo>
                  <a:pt x="1550821" y="1608103"/>
                  <a:pt x="1549230" y="1608103"/>
                  <a:pt x="1549230" y="1610024"/>
                </a:cubicBezTo>
                <a:cubicBezTo>
                  <a:pt x="1549230" y="1610024"/>
                  <a:pt x="1549230" y="1610024"/>
                  <a:pt x="1512650" y="1621552"/>
                </a:cubicBezTo>
                <a:cubicBezTo>
                  <a:pt x="1512650" y="1621552"/>
                  <a:pt x="1511060" y="1621552"/>
                  <a:pt x="1511060" y="1621552"/>
                </a:cubicBezTo>
                <a:cubicBezTo>
                  <a:pt x="1511060" y="1621552"/>
                  <a:pt x="1511060" y="1621552"/>
                  <a:pt x="1472889" y="1635001"/>
                </a:cubicBezTo>
                <a:cubicBezTo>
                  <a:pt x="1469708" y="1635001"/>
                  <a:pt x="1466528" y="1636922"/>
                  <a:pt x="1464937" y="1636922"/>
                </a:cubicBezTo>
                <a:cubicBezTo>
                  <a:pt x="1464937" y="1636922"/>
                  <a:pt x="1464937" y="1636922"/>
                  <a:pt x="1425176" y="1644607"/>
                </a:cubicBezTo>
                <a:cubicBezTo>
                  <a:pt x="1425176" y="1644607"/>
                  <a:pt x="1423586" y="1646529"/>
                  <a:pt x="1421995" y="1646529"/>
                </a:cubicBezTo>
                <a:cubicBezTo>
                  <a:pt x="1421995" y="1646529"/>
                  <a:pt x="1421995" y="1646529"/>
                  <a:pt x="1380644" y="1652292"/>
                </a:cubicBezTo>
                <a:cubicBezTo>
                  <a:pt x="1379053" y="1652292"/>
                  <a:pt x="1377462" y="1654214"/>
                  <a:pt x="1375872" y="1654214"/>
                </a:cubicBezTo>
                <a:cubicBezTo>
                  <a:pt x="1375872" y="1654214"/>
                  <a:pt x="1375872" y="1654214"/>
                  <a:pt x="1332930" y="1658056"/>
                </a:cubicBezTo>
                <a:cubicBezTo>
                  <a:pt x="1331340" y="1658056"/>
                  <a:pt x="1331340" y="1658056"/>
                  <a:pt x="1329749" y="1658056"/>
                </a:cubicBezTo>
                <a:cubicBezTo>
                  <a:pt x="1329749" y="1658056"/>
                  <a:pt x="1329749" y="1658056"/>
                  <a:pt x="1324381" y="1658296"/>
                </a:cubicBezTo>
                <a:lnTo>
                  <a:pt x="1323772" y="1658324"/>
                </a:lnTo>
                <a:lnTo>
                  <a:pt x="1142375" y="1431346"/>
                </a:lnTo>
                <a:lnTo>
                  <a:pt x="1235913" y="1431346"/>
                </a:lnTo>
                <a:cubicBezTo>
                  <a:pt x="1235913" y="1431346"/>
                  <a:pt x="1235913" y="1431346"/>
                  <a:pt x="1278855" y="1431346"/>
                </a:cubicBezTo>
                <a:cubicBezTo>
                  <a:pt x="1278855" y="1431346"/>
                  <a:pt x="1278855" y="1431346"/>
                  <a:pt x="1318616" y="1429425"/>
                </a:cubicBezTo>
                <a:cubicBezTo>
                  <a:pt x="1318616" y="1429425"/>
                  <a:pt x="1318616" y="1429425"/>
                  <a:pt x="1356786" y="1425582"/>
                </a:cubicBezTo>
                <a:cubicBezTo>
                  <a:pt x="1356786" y="1425582"/>
                  <a:pt x="1356786" y="1425582"/>
                  <a:pt x="1393367" y="1419819"/>
                </a:cubicBezTo>
                <a:cubicBezTo>
                  <a:pt x="1393367" y="1419819"/>
                  <a:pt x="1393367" y="1419819"/>
                  <a:pt x="1426766" y="1412134"/>
                </a:cubicBezTo>
                <a:cubicBezTo>
                  <a:pt x="1426766" y="1412134"/>
                  <a:pt x="1426766" y="1412134"/>
                  <a:pt x="1461756" y="1400606"/>
                </a:cubicBezTo>
                <a:cubicBezTo>
                  <a:pt x="1461756" y="1400606"/>
                  <a:pt x="1461756" y="1400606"/>
                  <a:pt x="1496746" y="1389078"/>
                </a:cubicBezTo>
                <a:cubicBezTo>
                  <a:pt x="1496746" y="1389078"/>
                  <a:pt x="1496746" y="1389078"/>
                  <a:pt x="1528554" y="1377551"/>
                </a:cubicBezTo>
                <a:cubicBezTo>
                  <a:pt x="1528554" y="1377551"/>
                  <a:pt x="1528554" y="1377551"/>
                  <a:pt x="1557182" y="1366023"/>
                </a:cubicBezTo>
                <a:cubicBezTo>
                  <a:pt x="1557182" y="1366023"/>
                  <a:pt x="1557182" y="1366023"/>
                  <a:pt x="1584220" y="1350653"/>
                </a:cubicBezTo>
                <a:cubicBezTo>
                  <a:pt x="1584220" y="1350653"/>
                  <a:pt x="1584220" y="1350653"/>
                  <a:pt x="1638295" y="1316070"/>
                </a:cubicBezTo>
                <a:cubicBezTo>
                  <a:pt x="1638295" y="1316070"/>
                  <a:pt x="1638295" y="1316070"/>
                  <a:pt x="1660562" y="1298779"/>
                </a:cubicBezTo>
                <a:cubicBezTo>
                  <a:pt x="1660562" y="1298779"/>
                  <a:pt x="1660562" y="1298779"/>
                  <a:pt x="1682828" y="1279566"/>
                </a:cubicBezTo>
                <a:cubicBezTo>
                  <a:pt x="1682828" y="1279566"/>
                  <a:pt x="1682828" y="1279566"/>
                  <a:pt x="1705094" y="1260353"/>
                </a:cubicBezTo>
                <a:cubicBezTo>
                  <a:pt x="1705094" y="1260353"/>
                  <a:pt x="1705094" y="1260353"/>
                  <a:pt x="1725770" y="1239219"/>
                </a:cubicBezTo>
                <a:cubicBezTo>
                  <a:pt x="1725770" y="1239219"/>
                  <a:pt x="1725770" y="1239219"/>
                  <a:pt x="1743264" y="1218085"/>
                </a:cubicBezTo>
                <a:cubicBezTo>
                  <a:pt x="1743264" y="1218085"/>
                  <a:pt x="1743264" y="1218085"/>
                  <a:pt x="1760760" y="1195030"/>
                </a:cubicBezTo>
                <a:cubicBezTo>
                  <a:pt x="1760760" y="1195030"/>
                  <a:pt x="1760760" y="1195030"/>
                  <a:pt x="1776664" y="1171975"/>
                </a:cubicBezTo>
                <a:cubicBezTo>
                  <a:pt x="1776664" y="1171975"/>
                  <a:pt x="1776664" y="1171975"/>
                  <a:pt x="1792568" y="1146998"/>
                </a:cubicBezTo>
                <a:cubicBezTo>
                  <a:pt x="1792568" y="1146998"/>
                  <a:pt x="1792568" y="1146998"/>
                  <a:pt x="1806882" y="1123943"/>
                </a:cubicBezTo>
                <a:cubicBezTo>
                  <a:pt x="1806882" y="1123943"/>
                  <a:pt x="1806882" y="1123943"/>
                  <a:pt x="1816425" y="1102809"/>
                </a:cubicBezTo>
                <a:cubicBezTo>
                  <a:pt x="1816425" y="1102809"/>
                  <a:pt x="1816425" y="1102809"/>
                  <a:pt x="1827558" y="1075911"/>
                </a:cubicBezTo>
                <a:cubicBezTo>
                  <a:pt x="1827558" y="1075911"/>
                  <a:pt x="1827558" y="1075911"/>
                  <a:pt x="1827558" y="1073990"/>
                </a:cubicBezTo>
                <a:cubicBezTo>
                  <a:pt x="1827558" y="1073990"/>
                  <a:pt x="1827558" y="1073990"/>
                  <a:pt x="1840282" y="1047092"/>
                </a:cubicBezTo>
                <a:cubicBezTo>
                  <a:pt x="1840282" y="1047092"/>
                  <a:pt x="1840282" y="1047092"/>
                  <a:pt x="1848234" y="1020194"/>
                </a:cubicBezTo>
                <a:cubicBezTo>
                  <a:pt x="1848234" y="1020194"/>
                  <a:pt x="1848234" y="1020194"/>
                  <a:pt x="1856186" y="993297"/>
                </a:cubicBezTo>
                <a:cubicBezTo>
                  <a:pt x="1856186" y="993297"/>
                  <a:pt x="1856186" y="993297"/>
                  <a:pt x="1862548" y="968320"/>
                </a:cubicBezTo>
                <a:cubicBezTo>
                  <a:pt x="1862548" y="968320"/>
                  <a:pt x="1862548" y="968320"/>
                  <a:pt x="1872090" y="914524"/>
                </a:cubicBezTo>
                <a:cubicBezTo>
                  <a:pt x="1872090" y="914524"/>
                  <a:pt x="1872090" y="914524"/>
                  <a:pt x="1875271" y="887627"/>
                </a:cubicBezTo>
                <a:cubicBezTo>
                  <a:pt x="1875271" y="885705"/>
                  <a:pt x="1875271" y="885705"/>
                  <a:pt x="1875271" y="885705"/>
                </a:cubicBezTo>
                <a:cubicBezTo>
                  <a:pt x="1875271" y="885705"/>
                  <a:pt x="1875271" y="885705"/>
                  <a:pt x="1876862" y="856886"/>
                </a:cubicBezTo>
                <a:cubicBezTo>
                  <a:pt x="1876862" y="856886"/>
                  <a:pt x="1876862" y="856886"/>
                  <a:pt x="1878452" y="829989"/>
                </a:cubicBezTo>
                <a:cubicBezTo>
                  <a:pt x="1878452" y="829989"/>
                  <a:pt x="1878452" y="829989"/>
                  <a:pt x="1876862" y="805012"/>
                </a:cubicBezTo>
                <a:cubicBezTo>
                  <a:pt x="1876862" y="805012"/>
                  <a:pt x="1876862" y="805012"/>
                  <a:pt x="1872090" y="747374"/>
                </a:cubicBezTo>
                <a:cubicBezTo>
                  <a:pt x="1872090" y="747374"/>
                  <a:pt x="1872090" y="747374"/>
                  <a:pt x="1862548" y="693578"/>
                </a:cubicBezTo>
                <a:cubicBezTo>
                  <a:pt x="1862548" y="693578"/>
                  <a:pt x="1862548" y="693578"/>
                  <a:pt x="1856186" y="666681"/>
                </a:cubicBezTo>
                <a:cubicBezTo>
                  <a:pt x="1856186" y="666681"/>
                  <a:pt x="1856186" y="666681"/>
                  <a:pt x="1848234" y="641704"/>
                </a:cubicBezTo>
                <a:cubicBezTo>
                  <a:pt x="1848234" y="641704"/>
                  <a:pt x="1848234" y="641704"/>
                  <a:pt x="1840282" y="614806"/>
                </a:cubicBezTo>
                <a:cubicBezTo>
                  <a:pt x="1840282" y="614806"/>
                  <a:pt x="1840282" y="614806"/>
                  <a:pt x="1827558" y="585987"/>
                </a:cubicBezTo>
                <a:cubicBezTo>
                  <a:pt x="1827558" y="585987"/>
                  <a:pt x="1827558" y="585987"/>
                  <a:pt x="1816425" y="559089"/>
                </a:cubicBezTo>
                <a:cubicBezTo>
                  <a:pt x="1816425" y="559089"/>
                  <a:pt x="1816425" y="559089"/>
                  <a:pt x="1806882" y="537955"/>
                </a:cubicBezTo>
                <a:cubicBezTo>
                  <a:pt x="1806882" y="537955"/>
                  <a:pt x="1806882" y="537955"/>
                  <a:pt x="1794159" y="514900"/>
                </a:cubicBezTo>
                <a:cubicBezTo>
                  <a:pt x="1794159" y="514900"/>
                  <a:pt x="1794159" y="514900"/>
                  <a:pt x="1760760" y="466868"/>
                </a:cubicBezTo>
                <a:cubicBezTo>
                  <a:pt x="1760760" y="466868"/>
                  <a:pt x="1760760" y="466868"/>
                  <a:pt x="1744855" y="445735"/>
                </a:cubicBezTo>
                <a:cubicBezTo>
                  <a:pt x="1744855" y="445735"/>
                  <a:pt x="1744855" y="445735"/>
                  <a:pt x="1724179" y="422679"/>
                </a:cubicBezTo>
                <a:cubicBezTo>
                  <a:pt x="1724179" y="422679"/>
                  <a:pt x="1724179" y="422679"/>
                  <a:pt x="1705094" y="401545"/>
                </a:cubicBezTo>
                <a:cubicBezTo>
                  <a:pt x="1705094" y="401545"/>
                  <a:pt x="1705094" y="401545"/>
                  <a:pt x="1658971" y="361199"/>
                </a:cubicBezTo>
                <a:cubicBezTo>
                  <a:pt x="1658971" y="361199"/>
                  <a:pt x="1658971" y="361199"/>
                  <a:pt x="1638295" y="345828"/>
                </a:cubicBezTo>
                <a:cubicBezTo>
                  <a:pt x="1638295" y="345828"/>
                  <a:pt x="1638295" y="345828"/>
                  <a:pt x="1612848" y="328537"/>
                </a:cubicBezTo>
                <a:cubicBezTo>
                  <a:pt x="1612848" y="328537"/>
                  <a:pt x="1612848" y="328537"/>
                  <a:pt x="1584220" y="311246"/>
                </a:cubicBezTo>
                <a:cubicBezTo>
                  <a:pt x="1584220" y="311246"/>
                  <a:pt x="1584220" y="311246"/>
                  <a:pt x="1555592" y="295875"/>
                </a:cubicBezTo>
                <a:cubicBezTo>
                  <a:pt x="1555592" y="295875"/>
                  <a:pt x="1555592" y="295875"/>
                  <a:pt x="1528554" y="282426"/>
                </a:cubicBezTo>
                <a:cubicBezTo>
                  <a:pt x="1528554" y="282426"/>
                  <a:pt x="1528554" y="282426"/>
                  <a:pt x="1496746" y="272820"/>
                </a:cubicBezTo>
                <a:cubicBezTo>
                  <a:pt x="1496746" y="272820"/>
                  <a:pt x="1496746" y="272820"/>
                  <a:pt x="1463346" y="261293"/>
                </a:cubicBezTo>
                <a:cubicBezTo>
                  <a:pt x="1463346" y="261293"/>
                  <a:pt x="1463346" y="261293"/>
                  <a:pt x="1428356" y="249765"/>
                </a:cubicBezTo>
                <a:cubicBezTo>
                  <a:pt x="1428356" y="249765"/>
                  <a:pt x="1428356" y="249765"/>
                  <a:pt x="1393367" y="242080"/>
                </a:cubicBezTo>
                <a:cubicBezTo>
                  <a:pt x="1393367" y="242080"/>
                  <a:pt x="1393367" y="242080"/>
                  <a:pt x="1356786" y="234395"/>
                </a:cubicBezTo>
                <a:cubicBezTo>
                  <a:pt x="1356786" y="234395"/>
                  <a:pt x="1356786" y="234395"/>
                  <a:pt x="1318616" y="230552"/>
                </a:cubicBezTo>
                <a:cubicBezTo>
                  <a:pt x="1318616" y="230552"/>
                  <a:pt x="1318616" y="230552"/>
                  <a:pt x="1278855" y="226710"/>
                </a:cubicBezTo>
                <a:cubicBezTo>
                  <a:pt x="1278855" y="226710"/>
                  <a:pt x="1278855" y="226710"/>
                  <a:pt x="1235913" y="224788"/>
                </a:cubicBezTo>
                <a:lnTo>
                  <a:pt x="177883" y="224501"/>
                </a:lnTo>
                <a:lnTo>
                  <a:pt x="0" y="1921"/>
                </a:lnTo>
                <a:lnTo>
                  <a:pt x="6056" y="1921"/>
                </a:lnTo>
                <a:cubicBezTo>
                  <a:pt x="389853" y="1921"/>
                  <a:pt x="799237" y="1921"/>
                  <a:pt x="1235913" y="1921"/>
                </a:cubicBezTo>
                <a:cubicBezTo>
                  <a:pt x="1237504" y="1921"/>
                  <a:pt x="1237504" y="0"/>
                  <a:pt x="1239094" y="0"/>
                </a:cubicBezTo>
                <a:close/>
              </a:path>
            </a:pathLst>
          </a:custGeom>
          <a:solidFill>
            <a:srgbClr val="00B050"/>
          </a:solidFill>
          <a:ln>
            <a:noFill/>
          </a:ln>
        </p:spPr>
        <p:txBody>
          <a:bodyPr vert="horz" wrap="square" lIns="91440" tIns="45720" rIns="91440" bIns="45720" numCol="1" anchor="t" anchorCtr="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ysClr val="windowText" lastClr="000000"/>
              </a:solidFill>
              <a:effectLst/>
              <a:uLnTx/>
              <a:uFillTx/>
              <a:latin typeface="Justus oldstyle"/>
              <a:ea typeface="+mn-ea"/>
              <a:cs typeface="+mn-cs"/>
            </a:endParaRPr>
          </a:p>
        </p:txBody>
      </p:sp>
      <p:sp>
        <p:nvSpPr>
          <p:cNvPr id="10" name="Freeform 7">
            <a:extLst>
              <a:ext uri="{FF2B5EF4-FFF2-40B4-BE49-F238E27FC236}">
                <a16:creationId xmlns:a16="http://schemas.microsoft.com/office/drawing/2014/main" id="{A3734C7A-1D63-4FCC-8E28-9A289ACC3CEB}"/>
              </a:ext>
            </a:extLst>
          </p:cNvPr>
          <p:cNvSpPr/>
          <p:nvPr/>
        </p:nvSpPr>
        <p:spPr>
          <a:xfrm>
            <a:off x="5595756" y="2638534"/>
            <a:ext cx="2697284" cy="222527"/>
          </a:xfrm>
          <a:custGeom>
            <a:avLst/>
            <a:gdLst>
              <a:gd name="connsiteX0" fmla="*/ 0 w 2697284"/>
              <a:gd name="connsiteY0" fmla="*/ 0 h 222526"/>
              <a:gd name="connsiteX1" fmla="*/ 102760 w 2697284"/>
              <a:gd name="connsiteY1" fmla="*/ 0 h 222526"/>
              <a:gd name="connsiteX2" fmla="*/ 2440992 w 2697284"/>
              <a:gd name="connsiteY2" fmla="*/ 0 h 222526"/>
              <a:gd name="connsiteX3" fmla="*/ 2697284 w 2697284"/>
              <a:gd name="connsiteY3" fmla="*/ 0 h 222526"/>
              <a:gd name="connsiteX4" fmla="*/ 2697284 w 2697284"/>
              <a:gd name="connsiteY4" fmla="*/ 222526 h 222526"/>
              <a:gd name="connsiteX5" fmla="*/ 0 w 2697284"/>
              <a:gd name="connsiteY5" fmla="*/ 221794 h 222526"/>
              <a:gd name="connsiteX6" fmla="*/ 0 w 2697284"/>
              <a:gd name="connsiteY6" fmla="*/ 0 h 222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97284" h="222526">
                <a:moveTo>
                  <a:pt x="0" y="0"/>
                </a:moveTo>
                <a:lnTo>
                  <a:pt x="102760" y="0"/>
                </a:lnTo>
                <a:cubicBezTo>
                  <a:pt x="742689" y="0"/>
                  <a:pt x="1513215" y="0"/>
                  <a:pt x="2440992" y="0"/>
                </a:cubicBezTo>
                <a:lnTo>
                  <a:pt x="2697284" y="0"/>
                </a:lnTo>
                <a:lnTo>
                  <a:pt x="2697284" y="222526"/>
                </a:lnTo>
                <a:lnTo>
                  <a:pt x="0" y="221794"/>
                </a:lnTo>
                <a:lnTo>
                  <a:pt x="0" y="0"/>
                </a:lnTo>
                <a:close/>
              </a:path>
            </a:pathLst>
          </a:custGeom>
          <a:solidFill>
            <a:srgbClr val="00B050"/>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ysClr val="window" lastClr="FFFFFF"/>
              </a:solidFill>
              <a:effectLst/>
              <a:uLnTx/>
              <a:uFillTx/>
              <a:latin typeface="Justus oldstyle"/>
              <a:ea typeface="+mn-ea"/>
              <a:cs typeface="+mn-cs"/>
            </a:endParaRPr>
          </a:p>
        </p:txBody>
      </p:sp>
      <p:sp>
        <p:nvSpPr>
          <p:cNvPr id="11" name="Freeform 8">
            <a:extLst>
              <a:ext uri="{FF2B5EF4-FFF2-40B4-BE49-F238E27FC236}">
                <a16:creationId xmlns:a16="http://schemas.microsoft.com/office/drawing/2014/main" id="{BCD21BEF-57C0-4E48-8922-05ED2A682F6F}"/>
              </a:ext>
            </a:extLst>
          </p:cNvPr>
          <p:cNvSpPr/>
          <p:nvPr/>
        </p:nvSpPr>
        <p:spPr>
          <a:xfrm>
            <a:off x="1717468" y="2147375"/>
            <a:ext cx="3884779" cy="712956"/>
          </a:xfrm>
          <a:custGeom>
            <a:avLst/>
            <a:gdLst>
              <a:gd name="connsiteX0" fmla="*/ 0 w 3884779"/>
              <a:gd name="connsiteY0" fmla="*/ 0 h 712956"/>
              <a:gd name="connsiteX1" fmla="*/ 193477 w 3884779"/>
              <a:gd name="connsiteY1" fmla="*/ 0 h 712956"/>
              <a:gd name="connsiteX2" fmla="*/ 196495 w 3884779"/>
              <a:gd name="connsiteY2" fmla="*/ 12764 h 712956"/>
              <a:gd name="connsiteX3" fmla="*/ 202857 w 3884779"/>
              <a:gd name="connsiteY3" fmla="*/ 37740 h 712956"/>
              <a:gd name="connsiteX4" fmla="*/ 210809 w 3884779"/>
              <a:gd name="connsiteY4" fmla="*/ 64638 h 712956"/>
              <a:gd name="connsiteX5" fmla="*/ 220352 w 3884779"/>
              <a:gd name="connsiteY5" fmla="*/ 89614 h 712956"/>
              <a:gd name="connsiteX6" fmla="*/ 231485 w 3884779"/>
              <a:gd name="connsiteY6" fmla="*/ 112670 h 712956"/>
              <a:gd name="connsiteX7" fmla="*/ 242618 w 3884779"/>
              <a:gd name="connsiteY7" fmla="*/ 141489 h 712956"/>
              <a:gd name="connsiteX8" fmla="*/ 255342 w 3884779"/>
              <a:gd name="connsiteY8" fmla="*/ 164544 h 712956"/>
              <a:gd name="connsiteX9" fmla="*/ 268065 w 3884779"/>
              <a:gd name="connsiteY9" fmla="*/ 189520 h 712956"/>
              <a:gd name="connsiteX10" fmla="*/ 283970 w 3884779"/>
              <a:gd name="connsiteY10" fmla="*/ 210654 h 712956"/>
              <a:gd name="connsiteX11" fmla="*/ 318959 w 3884779"/>
              <a:gd name="connsiteY11" fmla="*/ 258686 h 712956"/>
              <a:gd name="connsiteX12" fmla="*/ 336454 w 3884779"/>
              <a:gd name="connsiteY12" fmla="*/ 277899 h 712956"/>
              <a:gd name="connsiteX13" fmla="*/ 379396 w 3884779"/>
              <a:gd name="connsiteY13" fmla="*/ 322088 h 712956"/>
              <a:gd name="connsiteX14" fmla="*/ 400072 w 3884779"/>
              <a:gd name="connsiteY14" fmla="*/ 339380 h 712956"/>
              <a:gd name="connsiteX15" fmla="*/ 423929 w 3884779"/>
              <a:gd name="connsiteY15" fmla="*/ 358592 h 712956"/>
              <a:gd name="connsiteX16" fmla="*/ 449376 w 3884779"/>
              <a:gd name="connsiteY16" fmla="*/ 377805 h 712956"/>
              <a:gd name="connsiteX17" fmla="*/ 474823 w 3884779"/>
              <a:gd name="connsiteY17" fmla="*/ 393175 h 712956"/>
              <a:gd name="connsiteX18" fmla="*/ 501861 w 3884779"/>
              <a:gd name="connsiteY18" fmla="*/ 408545 h 712956"/>
              <a:gd name="connsiteX19" fmla="*/ 530489 w 3884779"/>
              <a:gd name="connsiteY19" fmla="*/ 421994 h 712956"/>
              <a:gd name="connsiteX20" fmla="*/ 562297 w 3884779"/>
              <a:gd name="connsiteY20" fmla="*/ 435443 h 712956"/>
              <a:gd name="connsiteX21" fmla="*/ 592516 w 3884779"/>
              <a:gd name="connsiteY21" fmla="*/ 448892 h 712956"/>
              <a:gd name="connsiteX22" fmla="*/ 622734 w 3884779"/>
              <a:gd name="connsiteY22" fmla="*/ 458498 h 712956"/>
              <a:gd name="connsiteX23" fmla="*/ 657724 w 3884779"/>
              <a:gd name="connsiteY23" fmla="*/ 466183 h 712956"/>
              <a:gd name="connsiteX24" fmla="*/ 692714 w 3884779"/>
              <a:gd name="connsiteY24" fmla="*/ 473869 h 712956"/>
              <a:gd name="connsiteX25" fmla="*/ 729294 w 3884779"/>
              <a:gd name="connsiteY25" fmla="*/ 481554 h 712956"/>
              <a:gd name="connsiteX26" fmla="*/ 764284 w 3884779"/>
              <a:gd name="connsiteY26" fmla="*/ 485396 h 712956"/>
              <a:gd name="connsiteX27" fmla="*/ 804045 w 3884779"/>
              <a:gd name="connsiteY27" fmla="*/ 489239 h 712956"/>
              <a:gd name="connsiteX28" fmla="*/ 845396 w 3884779"/>
              <a:gd name="connsiteY28" fmla="*/ 491160 h 712956"/>
              <a:gd name="connsiteX29" fmla="*/ 3792960 w 3884779"/>
              <a:gd name="connsiteY29" fmla="*/ 491160 h 712956"/>
              <a:gd name="connsiteX30" fmla="*/ 3871035 w 3884779"/>
              <a:gd name="connsiteY30" fmla="*/ 491160 h 712956"/>
              <a:gd name="connsiteX31" fmla="*/ 3872282 w 3884779"/>
              <a:gd name="connsiteY31" fmla="*/ 504295 h 712956"/>
              <a:gd name="connsiteX32" fmla="*/ 3884137 w 3884779"/>
              <a:gd name="connsiteY32" fmla="*/ 667926 h 712956"/>
              <a:gd name="connsiteX33" fmla="*/ 3884779 w 3884779"/>
              <a:gd name="connsiteY33" fmla="*/ 712956 h 712956"/>
              <a:gd name="connsiteX34" fmla="*/ 751560 w 3884779"/>
              <a:gd name="connsiteY34" fmla="*/ 712106 h 712956"/>
              <a:gd name="connsiteX35" fmla="*/ 748379 w 3884779"/>
              <a:gd name="connsiteY35" fmla="*/ 712106 h 712956"/>
              <a:gd name="connsiteX36" fmla="*/ 710209 w 3884779"/>
              <a:gd name="connsiteY36" fmla="*/ 708264 h 712956"/>
              <a:gd name="connsiteX37" fmla="*/ 703847 w 3884779"/>
              <a:gd name="connsiteY37" fmla="*/ 708264 h 712956"/>
              <a:gd name="connsiteX38" fmla="*/ 664086 w 3884779"/>
              <a:gd name="connsiteY38" fmla="*/ 700578 h 712956"/>
              <a:gd name="connsiteX39" fmla="*/ 660905 w 3884779"/>
              <a:gd name="connsiteY39" fmla="*/ 700578 h 712956"/>
              <a:gd name="connsiteX40" fmla="*/ 622734 w 3884779"/>
              <a:gd name="connsiteY40" fmla="*/ 690972 h 712956"/>
              <a:gd name="connsiteX41" fmla="*/ 619553 w 3884779"/>
              <a:gd name="connsiteY41" fmla="*/ 690972 h 712956"/>
              <a:gd name="connsiteX42" fmla="*/ 581383 w 3884779"/>
              <a:gd name="connsiteY42" fmla="*/ 681366 h 712956"/>
              <a:gd name="connsiteX43" fmla="*/ 578202 w 3884779"/>
              <a:gd name="connsiteY43" fmla="*/ 679445 h 712956"/>
              <a:gd name="connsiteX44" fmla="*/ 541622 w 3884779"/>
              <a:gd name="connsiteY44" fmla="*/ 667917 h 712956"/>
              <a:gd name="connsiteX45" fmla="*/ 535260 w 3884779"/>
              <a:gd name="connsiteY45" fmla="*/ 665996 h 712956"/>
              <a:gd name="connsiteX46" fmla="*/ 500270 w 3884779"/>
              <a:gd name="connsiteY46" fmla="*/ 652547 h 712956"/>
              <a:gd name="connsiteX47" fmla="*/ 498680 w 3884779"/>
              <a:gd name="connsiteY47" fmla="*/ 650625 h 712956"/>
              <a:gd name="connsiteX48" fmla="*/ 463690 w 3884779"/>
              <a:gd name="connsiteY48" fmla="*/ 635255 h 712956"/>
              <a:gd name="connsiteX49" fmla="*/ 462099 w 3884779"/>
              <a:gd name="connsiteY49" fmla="*/ 635255 h 712956"/>
              <a:gd name="connsiteX50" fmla="*/ 430291 w 3884779"/>
              <a:gd name="connsiteY50" fmla="*/ 619885 h 712956"/>
              <a:gd name="connsiteX51" fmla="*/ 423929 w 3884779"/>
              <a:gd name="connsiteY51" fmla="*/ 616043 h 712956"/>
              <a:gd name="connsiteX52" fmla="*/ 392120 w 3884779"/>
              <a:gd name="connsiteY52" fmla="*/ 598751 h 712956"/>
              <a:gd name="connsiteX53" fmla="*/ 390529 w 3884779"/>
              <a:gd name="connsiteY53" fmla="*/ 596830 h 712956"/>
              <a:gd name="connsiteX54" fmla="*/ 360311 w 3884779"/>
              <a:gd name="connsiteY54" fmla="*/ 579538 h 712956"/>
              <a:gd name="connsiteX55" fmla="*/ 355540 w 3884779"/>
              <a:gd name="connsiteY55" fmla="*/ 575696 h 712956"/>
              <a:gd name="connsiteX56" fmla="*/ 326912 w 3884779"/>
              <a:gd name="connsiteY56" fmla="*/ 554562 h 712956"/>
              <a:gd name="connsiteX57" fmla="*/ 323731 w 3884779"/>
              <a:gd name="connsiteY57" fmla="*/ 552641 h 712956"/>
              <a:gd name="connsiteX58" fmla="*/ 296693 w 3884779"/>
              <a:gd name="connsiteY58" fmla="*/ 531507 h 712956"/>
              <a:gd name="connsiteX59" fmla="*/ 293512 w 3884779"/>
              <a:gd name="connsiteY59" fmla="*/ 529585 h 712956"/>
              <a:gd name="connsiteX60" fmla="*/ 266475 w 3884779"/>
              <a:gd name="connsiteY60" fmla="*/ 506530 h 712956"/>
              <a:gd name="connsiteX61" fmla="*/ 260113 w 3884779"/>
              <a:gd name="connsiteY61" fmla="*/ 500766 h 712956"/>
              <a:gd name="connsiteX62" fmla="*/ 212400 w 3884779"/>
              <a:gd name="connsiteY62" fmla="*/ 452735 h 712956"/>
              <a:gd name="connsiteX63" fmla="*/ 206038 w 3884779"/>
              <a:gd name="connsiteY63" fmla="*/ 446971 h 712956"/>
              <a:gd name="connsiteX64" fmla="*/ 185362 w 3884779"/>
              <a:gd name="connsiteY64" fmla="*/ 421994 h 712956"/>
              <a:gd name="connsiteX65" fmla="*/ 180591 w 3884779"/>
              <a:gd name="connsiteY65" fmla="*/ 416230 h 712956"/>
              <a:gd name="connsiteX66" fmla="*/ 159915 w 3884779"/>
              <a:gd name="connsiteY66" fmla="*/ 387411 h 712956"/>
              <a:gd name="connsiteX67" fmla="*/ 139239 w 3884779"/>
              <a:gd name="connsiteY67" fmla="*/ 360514 h 712956"/>
              <a:gd name="connsiteX68" fmla="*/ 136058 w 3884779"/>
              <a:gd name="connsiteY68" fmla="*/ 354750 h 712956"/>
              <a:gd name="connsiteX69" fmla="*/ 118564 w 3884779"/>
              <a:gd name="connsiteY69" fmla="*/ 327852 h 712956"/>
              <a:gd name="connsiteX70" fmla="*/ 113792 w 3884779"/>
              <a:gd name="connsiteY70" fmla="*/ 322088 h 712956"/>
              <a:gd name="connsiteX71" fmla="*/ 97888 w 3884779"/>
              <a:gd name="connsiteY71" fmla="*/ 291348 h 712956"/>
              <a:gd name="connsiteX72" fmla="*/ 94707 w 3884779"/>
              <a:gd name="connsiteY72" fmla="*/ 285584 h 712956"/>
              <a:gd name="connsiteX73" fmla="*/ 80393 w 3884779"/>
              <a:gd name="connsiteY73" fmla="*/ 256765 h 712956"/>
              <a:gd name="connsiteX74" fmla="*/ 78802 w 3884779"/>
              <a:gd name="connsiteY74" fmla="*/ 252922 h 712956"/>
              <a:gd name="connsiteX75" fmla="*/ 64488 w 3884779"/>
              <a:gd name="connsiteY75" fmla="*/ 222182 h 712956"/>
              <a:gd name="connsiteX76" fmla="*/ 62898 w 3884779"/>
              <a:gd name="connsiteY76" fmla="*/ 220261 h 712956"/>
              <a:gd name="connsiteX77" fmla="*/ 50174 w 3884779"/>
              <a:gd name="connsiteY77" fmla="*/ 191442 h 712956"/>
              <a:gd name="connsiteX78" fmla="*/ 48584 w 3884779"/>
              <a:gd name="connsiteY78" fmla="*/ 183757 h 712956"/>
              <a:gd name="connsiteX79" fmla="*/ 37451 w 3884779"/>
              <a:gd name="connsiteY79" fmla="*/ 153016 h 712956"/>
              <a:gd name="connsiteX80" fmla="*/ 34270 w 3884779"/>
              <a:gd name="connsiteY80" fmla="*/ 147253 h 712956"/>
              <a:gd name="connsiteX81" fmla="*/ 24727 w 3884779"/>
              <a:gd name="connsiteY81" fmla="*/ 114591 h 712956"/>
              <a:gd name="connsiteX82" fmla="*/ 24727 w 3884779"/>
              <a:gd name="connsiteY82" fmla="*/ 110748 h 712956"/>
              <a:gd name="connsiteX83" fmla="*/ 15185 w 3884779"/>
              <a:gd name="connsiteY83" fmla="*/ 80008 h 712956"/>
              <a:gd name="connsiteX84" fmla="*/ 13594 w 3884779"/>
              <a:gd name="connsiteY84" fmla="*/ 74244 h 712956"/>
              <a:gd name="connsiteX85" fmla="*/ 7232 w 3884779"/>
              <a:gd name="connsiteY85" fmla="*/ 41583 h 712956"/>
              <a:gd name="connsiteX86" fmla="*/ 5642 w 3884779"/>
              <a:gd name="connsiteY86" fmla="*/ 35819 h 712956"/>
              <a:gd name="connsiteX87" fmla="*/ 871 w 3884779"/>
              <a:gd name="connsiteY87" fmla="*/ 3157 h 712956"/>
              <a:gd name="connsiteX88" fmla="*/ 0 w 3884779"/>
              <a:gd name="connsiteY88" fmla="*/ 0 h 712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3884779" h="712956">
                <a:moveTo>
                  <a:pt x="0" y="0"/>
                </a:moveTo>
                <a:lnTo>
                  <a:pt x="193477" y="0"/>
                </a:lnTo>
                <a:lnTo>
                  <a:pt x="196495" y="12764"/>
                </a:lnTo>
                <a:cubicBezTo>
                  <a:pt x="196495" y="12764"/>
                  <a:pt x="196495" y="12764"/>
                  <a:pt x="202857" y="37740"/>
                </a:cubicBezTo>
                <a:cubicBezTo>
                  <a:pt x="202857" y="37740"/>
                  <a:pt x="202857" y="37740"/>
                  <a:pt x="210809" y="64638"/>
                </a:cubicBezTo>
                <a:cubicBezTo>
                  <a:pt x="210809" y="64638"/>
                  <a:pt x="210809" y="64638"/>
                  <a:pt x="220352" y="89614"/>
                </a:cubicBezTo>
                <a:cubicBezTo>
                  <a:pt x="220352" y="89614"/>
                  <a:pt x="220352" y="89614"/>
                  <a:pt x="231485" y="112670"/>
                </a:cubicBezTo>
                <a:cubicBezTo>
                  <a:pt x="231485" y="112670"/>
                  <a:pt x="231485" y="112670"/>
                  <a:pt x="242618" y="141489"/>
                </a:cubicBezTo>
                <a:cubicBezTo>
                  <a:pt x="242618" y="141489"/>
                  <a:pt x="242618" y="141489"/>
                  <a:pt x="255342" y="164544"/>
                </a:cubicBezTo>
                <a:cubicBezTo>
                  <a:pt x="255342" y="164544"/>
                  <a:pt x="255342" y="164544"/>
                  <a:pt x="268065" y="189520"/>
                </a:cubicBezTo>
                <a:cubicBezTo>
                  <a:pt x="268065" y="189520"/>
                  <a:pt x="268065" y="189520"/>
                  <a:pt x="283970" y="210654"/>
                </a:cubicBezTo>
                <a:cubicBezTo>
                  <a:pt x="283970" y="210654"/>
                  <a:pt x="283970" y="210654"/>
                  <a:pt x="318959" y="258686"/>
                </a:cubicBezTo>
                <a:cubicBezTo>
                  <a:pt x="318959" y="258686"/>
                  <a:pt x="318959" y="258686"/>
                  <a:pt x="336454" y="277899"/>
                </a:cubicBezTo>
                <a:cubicBezTo>
                  <a:pt x="336454" y="277899"/>
                  <a:pt x="336454" y="277899"/>
                  <a:pt x="379396" y="322088"/>
                </a:cubicBezTo>
                <a:cubicBezTo>
                  <a:pt x="379396" y="322088"/>
                  <a:pt x="379396" y="322088"/>
                  <a:pt x="400072" y="339380"/>
                </a:cubicBezTo>
                <a:cubicBezTo>
                  <a:pt x="400072" y="339380"/>
                  <a:pt x="400072" y="339380"/>
                  <a:pt x="423929" y="358592"/>
                </a:cubicBezTo>
                <a:cubicBezTo>
                  <a:pt x="423929" y="358592"/>
                  <a:pt x="423929" y="358592"/>
                  <a:pt x="449376" y="377805"/>
                </a:cubicBezTo>
                <a:cubicBezTo>
                  <a:pt x="449376" y="377805"/>
                  <a:pt x="449376" y="377805"/>
                  <a:pt x="474823" y="393175"/>
                </a:cubicBezTo>
                <a:cubicBezTo>
                  <a:pt x="474823" y="393175"/>
                  <a:pt x="474823" y="393175"/>
                  <a:pt x="501861" y="408545"/>
                </a:cubicBezTo>
                <a:cubicBezTo>
                  <a:pt x="501861" y="408545"/>
                  <a:pt x="501861" y="408545"/>
                  <a:pt x="530489" y="421994"/>
                </a:cubicBezTo>
                <a:cubicBezTo>
                  <a:pt x="530489" y="421994"/>
                  <a:pt x="530489" y="421994"/>
                  <a:pt x="562297" y="435443"/>
                </a:cubicBezTo>
                <a:cubicBezTo>
                  <a:pt x="562297" y="435443"/>
                  <a:pt x="562297" y="435443"/>
                  <a:pt x="592516" y="448892"/>
                </a:cubicBezTo>
                <a:cubicBezTo>
                  <a:pt x="592516" y="448892"/>
                  <a:pt x="592516" y="448892"/>
                  <a:pt x="622734" y="458498"/>
                </a:cubicBezTo>
                <a:cubicBezTo>
                  <a:pt x="622734" y="458498"/>
                  <a:pt x="622734" y="458498"/>
                  <a:pt x="657724" y="466183"/>
                </a:cubicBezTo>
                <a:cubicBezTo>
                  <a:pt x="657724" y="466183"/>
                  <a:pt x="657724" y="466183"/>
                  <a:pt x="692714" y="473869"/>
                </a:cubicBezTo>
                <a:cubicBezTo>
                  <a:pt x="692714" y="473869"/>
                  <a:pt x="692714" y="473869"/>
                  <a:pt x="729294" y="481554"/>
                </a:cubicBezTo>
                <a:cubicBezTo>
                  <a:pt x="729294" y="481554"/>
                  <a:pt x="729294" y="481554"/>
                  <a:pt x="764284" y="485396"/>
                </a:cubicBezTo>
                <a:cubicBezTo>
                  <a:pt x="764284" y="485396"/>
                  <a:pt x="764284" y="485396"/>
                  <a:pt x="804045" y="489239"/>
                </a:cubicBezTo>
                <a:cubicBezTo>
                  <a:pt x="804045" y="489239"/>
                  <a:pt x="804045" y="489239"/>
                  <a:pt x="845396" y="491160"/>
                </a:cubicBezTo>
                <a:cubicBezTo>
                  <a:pt x="845396" y="491160"/>
                  <a:pt x="845396" y="491160"/>
                  <a:pt x="3792960" y="491160"/>
                </a:cubicBezTo>
                <a:lnTo>
                  <a:pt x="3871035" y="491160"/>
                </a:lnTo>
                <a:lnTo>
                  <a:pt x="3872282" y="504295"/>
                </a:lnTo>
                <a:cubicBezTo>
                  <a:pt x="3875393" y="535306"/>
                  <a:pt x="3881641" y="599098"/>
                  <a:pt x="3884137" y="667926"/>
                </a:cubicBezTo>
                <a:lnTo>
                  <a:pt x="3884779" y="712956"/>
                </a:lnTo>
                <a:lnTo>
                  <a:pt x="751560" y="712106"/>
                </a:lnTo>
                <a:cubicBezTo>
                  <a:pt x="751560" y="712106"/>
                  <a:pt x="749970" y="712106"/>
                  <a:pt x="748379" y="712106"/>
                </a:cubicBezTo>
                <a:cubicBezTo>
                  <a:pt x="748379" y="712106"/>
                  <a:pt x="748379" y="712106"/>
                  <a:pt x="710209" y="708264"/>
                </a:cubicBezTo>
                <a:cubicBezTo>
                  <a:pt x="707028" y="708264"/>
                  <a:pt x="705437" y="708264"/>
                  <a:pt x="703847" y="708264"/>
                </a:cubicBezTo>
                <a:cubicBezTo>
                  <a:pt x="703847" y="708264"/>
                  <a:pt x="703847" y="708264"/>
                  <a:pt x="664086" y="700578"/>
                </a:cubicBezTo>
                <a:cubicBezTo>
                  <a:pt x="662495" y="700578"/>
                  <a:pt x="660905" y="700578"/>
                  <a:pt x="660905" y="700578"/>
                </a:cubicBezTo>
                <a:cubicBezTo>
                  <a:pt x="660905" y="700578"/>
                  <a:pt x="660905" y="700578"/>
                  <a:pt x="622734" y="690972"/>
                </a:cubicBezTo>
                <a:cubicBezTo>
                  <a:pt x="621144" y="690972"/>
                  <a:pt x="619553" y="690972"/>
                  <a:pt x="619553" y="690972"/>
                </a:cubicBezTo>
                <a:cubicBezTo>
                  <a:pt x="619553" y="690972"/>
                  <a:pt x="619553" y="690972"/>
                  <a:pt x="581383" y="681366"/>
                </a:cubicBezTo>
                <a:cubicBezTo>
                  <a:pt x="579792" y="681366"/>
                  <a:pt x="579792" y="679445"/>
                  <a:pt x="578202" y="679445"/>
                </a:cubicBezTo>
                <a:cubicBezTo>
                  <a:pt x="578202" y="679445"/>
                  <a:pt x="578202" y="679445"/>
                  <a:pt x="541622" y="667917"/>
                </a:cubicBezTo>
                <a:cubicBezTo>
                  <a:pt x="540031" y="667917"/>
                  <a:pt x="536850" y="667917"/>
                  <a:pt x="535260" y="665996"/>
                </a:cubicBezTo>
                <a:cubicBezTo>
                  <a:pt x="535260" y="665996"/>
                  <a:pt x="535260" y="665996"/>
                  <a:pt x="500270" y="652547"/>
                </a:cubicBezTo>
                <a:cubicBezTo>
                  <a:pt x="500270" y="652547"/>
                  <a:pt x="500270" y="652547"/>
                  <a:pt x="498680" y="650625"/>
                </a:cubicBezTo>
                <a:cubicBezTo>
                  <a:pt x="498680" y="650625"/>
                  <a:pt x="498680" y="650625"/>
                  <a:pt x="463690" y="635255"/>
                </a:cubicBezTo>
                <a:cubicBezTo>
                  <a:pt x="463690" y="635255"/>
                  <a:pt x="462099" y="635255"/>
                  <a:pt x="462099" y="635255"/>
                </a:cubicBezTo>
                <a:cubicBezTo>
                  <a:pt x="462099" y="635255"/>
                  <a:pt x="462099" y="635255"/>
                  <a:pt x="430291" y="619885"/>
                </a:cubicBezTo>
                <a:cubicBezTo>
                  <a:pt x="427110" y="617964"/>
                  <a:pt x="425519" y="617964"/>
                  <a:pt x="423929" y="616043"/>
                </a:cubicBezTo>
                <a:cubicBezTo>
                  <a:pt x="423929" y="616043"/>
                  <a:pt x="423929" y="616043"/>
                  <a:pt x="392120" y="598751"/>
                </a:cubicBezTo>
                <a:cubicBezTo>
                  <a:pt x="392120" y="598751"/>
                  <a:pt x="390529" y="596830"/>
                  <a:pt x="390529" y="596830"/>
                </a:cubicBezTo>
                <a:cubicBezTo>
                  <a:pt x="390529" y="596830"/>
                  <a:pt x="390529" y="596830"/>
                  <a:pt x="360311" y="579538"/>
                </a:cubicBezTo>
                <a:cubicBezTo>
                  <a:pt x="358721" y="577617"/>
                  <a:pt x="357130" y="575696"/>
                  <a:pt x="355540" y="575696"/>
                </a:cubicBezTo>
                <a:cubicBezTo>
                  <a:pt x="355540" y="575696"/>
                  <a:pt x="355540" y="575696"/>
                  <a:pt x="326912" y="554562"/>
                </a:cubicBezTo>
                <a:cubicBezTo>
                  <a:pt x="325321" y="554562"/>
                  <a:pt x="325321" y="552641"/>
                  <a:pt x="323731" y="552641"/>
                </a:cubicBezTo>
                <a:cubicBezTo>
                  <a:pt x="323731" y="552641"/>
                  <a:pt x="323731" y="552641"/>
                  <a:pt x="296693" y="531507"/>
                </a:cubicBezTo>
                <a:cubicBezTo>
                  <a:pt x="295103" y="531507"/>
                  <a:pt x="295103" y="529585"/>
                  <a:pt x="293512" y="529585"/>
                </a:cubicBezTo>
                <a:cubicBezTo>
                  <a:pt x="293512" y="529585"/>
                  <a:pt x="293512" y="529585"/>
                  <a:pt x="266475" y="506530"/>
                </a:cubicBezTo>
                <a:cubicBezTo>
                  <a:pt x="264884" y="504609"/>
                  <a:pt x="263294" y="502688"/>
                  <a:pt x="260113" y="500766"/>
                </a:cubicBezTo>
                <a:cubicBezTo>
                  <a:pt x="260113" y="500766"/>
                  <a:pt x="260113" y="500766"/>
                  <a:pt x="212400" y="452735"/>
                </a:cubicBezTo>
                <a:cubicBezTo>
                  <a:pt x="210809" y="450813"/>
                  <a:pt x="209219" y="448892"/>
                  <a:pt x="206038" y="446971"/>
                </a:cubicBezTo>
                <a:cubicBezTo>
                  <a:pt x="206038" y="446971"/>
                  <a:pt x="206038" y="446971"/>
                  <a:pt x="185362" y="421994"/>
                </a:cubicBezTo>
                <a:cubicBezTo>
                  <a:pt x="183772" y="420073"/>
                  <a:pt x="182181" y="418152"/>
                  <a:pt x="180591" y="416230"/>
                </a:cubicBezTo>
                <a:cubicBezTo>
                  <a:pt x="180591" y="416230"/>
                  <a:pt x="180591" y="416230"/>
                  <a:pt x="159915" y="387411"/>
                </a:cubicBezTo>
                <a:cubicBezTo>
                  <a:pt x="159915" y="387411"/>
                  <a:pt x="159915" y="387411"/>
                  <a:pt x="139239" y="360514"/>
                </a:cubicBezTo>
                <a:cubicBezTo>
                  <a:pt x="139239" y="358592"/>
                  <a:pt x="137649" y="356671"/>
                  <a:pt x="136058" y="354750"/>
                </a:cubicBezTo>
                <a:cubicBezTo>
                  <a:pt x="136058" y="354750"/>
                  <a:pt x="136058" y="354750"/>
                  <a:pt x="118564" y="327852"/>
                </a:cubicBezTo>
                <a:cubicBezTo>
                  <a:pt x="116973" y="325931"/>
                  <a:pt x="115383" y="324009"/>
                  <a:pt x="113792" y="322088"/>
                </a:cubicBezTo>
                <a:cubicBezTo>
                  <a:pt x="113792" y="322088"/>
                  <a:pt x="113792" y="322088"/>
                  <a:pt x="97888" y="291348"/>
                </a:cubicBezTo>
                <a:cubicBezTo>
                  <a:pt x="96297" y="289427"/>
                  <a:pt x="96297" y="287505"/>
                  <a:pt x="94707" y="285584"/>
                </a:cubicBezTo>
                <a:cubicBezTo>
                  <a:pt x="94707" y="285584"/>
                  <a:pt x="94707" y="285584"/>
                  <a:pt x="80393" y="256765"/>
                </a:cubicBezTo>
                <a:cubicBezTo>
                  <a:pt x="78802" y="254844"/>
                  <a:pt x="78802" y="254844"/>
                  <a:pt x="78802" y="252922"/>
                </a:cubicBezTo>
                <a:cubicBezTo>
                  <a:pt x="78802" y="252922"/>
                  <a:pt x="78802" y="252922"/>
                  <a:pt x="64488" y="222182"/>
                </a:cubicBezTo>
                <a:cubicBezTo>
                  <a:pt x="64488" y="222182"/>
                  <a:pt x="62898" y="220261"/>
                  <a:pt x="62898" y="220261"/>
                </a:cubicBezTo>
                <a:cubicBezTo>
                  <a:pt x="62898" y="220261"/>
                  <a:pt x="62898" y="220261"/>
                  <a:pt x="50174" y="191442"/>
                </a:cubicBezTo>
                <a:cubicBezTo>
                  <a:pt x="50174" y="187599"/>
                  <a:pt x="48584" y="185678"/>
                  <a:pt x="48584" y="183757"/>
                </a:cubicBezTo>
                <a:cubicBezTo>
                  <a:pt x="48584" y="183757"/>
                  <a:pt x="48584" y="183757"/>
                  <a:pt x="37451" y="153016"/>
                </a:cubicBezTo>
                <a:cubicBezTo>
                  <a:pt x="35860" y="151095"/>
                  <a:pt x="35860" y="149174"/>
                  <a:pt x="34270" y="147253"/>
                </a:cubicBezTo>
                <a:cubicBezTo>
                  <a:pt x="34270" y="147253"/>
                  <a:pt x="34270" y="147253"/>
                  <a:pt x="24727" y="114591"/>
                </a:cubicBezTo>
                <a:cubicBezTo>
                  <a:pt x="24727" y="112670"/>
                  <a:pt x="24727" y="112670"/>
                  <a:pt x="24727" y="110748"/>
                </a:cubicBezTo>
                <a:cubicBezTo>
                  <a:pt x="24727" y="110748"/>
                  <a:pt x="24727" y="110748"/>
                  <a:pt x="15185" y="80008"/>
                </a:cubicBezTo>
                <a:cubicBezTo>
                  <a:pt x="15185" y="78087"/>
                  <a:pt x="15185" y="76165"/>
                  <a:pt x="13594" y="74244"/>
                </a:cubicBezTo>
                <a:cubicBezTo>
                  <a:pt x="13594" y="74244"/>
                  <a:pt x="13594" y="74244"/>
                  <a:pt x="7232" y="41583"/>
                </a:cubicBezTo>
                <a:cubicBezTo>
                  <a:pt x="7232" y="39661"/>
                  <a:pt x="5642" y="37740"/>
                  <a:pt x="5642" y="35819"/>
                </a:cubicBezTo>
                <a:cubicBezTo>
                  <a:pt x="5642" y="35819"/>
                  <a:pt x="5642" y="35819"/>
                  <a:pt x="871" y="3157"/>
                </a:cubicBezTo>
                <a:lnTo>
                  <a:pt x="0" y="0"/>
                </a:lnTo>
                <a:close/>
              </a:path>
            </a:pathLst>
          </a:custGeom>
          <a:solidFill>
            <a:srgbClr val="00B050"/>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ysClr val="window" lastClr="FFFFFF"/>
              </a:solidFill>
              <a:effectLst/>
              <a:uLnTx/>
              <a:uFillTx/>
              <a:latin typeface="Justus oldstyle"/>
              <a:ea typeface="+mn-ea"/>
              <a:cs typeface="+mn-cs"/>
            </a:endParaRPr>
          </a:p>
        </p:txBody>
      </p:sp>
      <p:sp>
        <p:nvSpPr>
          <p:cNvPr id="12" name="Freeform 9">
            <a:extLst>
              <a:ext uri="{FF2B5EF4-FFF2-40B4-BE49-F238E27FC236}">
                <a16:creationId xmlns:a16="http://schemas.microsoft.com/office/drawing/2014/main" id="{0EC9AE38-845A-4BAB-9952-12A7B76A83DD}"/>
              </a:ext>
            </a:extLst>
          </p:cNvPr>
          <p:cNvSpPr>
            <a:spLocks/>
          </p:cNvSpPr>
          <p:nvPr/>
        </p:nvSpPr>
        <p:spPr bwMode="auto">
          <a:xfrm>
            <a:off x="1708795" y="1262905"/>
            <a:ext cx="3219059" cy="829028"/>
          </a:xfrm>
          <a:custGeom>
            <a:avLst/>
            <a:gdLst>
              <a:gd name="connsiteX0" fmla="*/ 849297 w 3219058"/>
              <a:gd name="connsiteY0" fmla="*/ 0 h 829028"/>
              <a:gd name="connsiteX1" fmla="*/ 852478 w 3219058"/>
              <a:gd name="connsiteY1" fmla="*/ 0 h 829028"/>
              <a:gd name="connsiteX2" fmla="*/ 3219058 w 3219058"/>
              <a:gd name="connsiteY2" fmla="*/ 0 h 829028"/>
              <a:gd name="connsiteX3" fmla="*/ 3219058 w 3219058"/>
              <a:gd name="connsiteY3" fmla="*/ 230553 h 829028"/>
              <a:gd name="connsiteX4" fmla="*/ 854068 w 3219058"/>
              <a:gd name="connsiteY4" fmla="*/ 230553 h 829028"/>
              <a:gd name="connsiteX5" fmla="*/ 804765 w 3219058"/>
              <a:gd name="connsiteY5" fmla="*/ 230553 h 829028"/>
              <a:gd name="connsiteX6" fmla="*/ 760232 w 3219058"/>
              <a:gd name="connsiteY6" fmla="*/ 232474 h 829028"/>
              <a:gd name="connsiteX7" fmla="*/ 717290 w 3219058"/>
              <a:gd name="connsiteY7" fmla="*/ 236316 h 829028"/>
              <a:gd name="connsiteX8" fmla="*/ 675939 w 3219058"/>
              <a:gd name="connsiteY8" fmla="*/ 242080 h 829028"/>
              <a:gd name="connsiteX9" fmla="*/ 636178 w 3219058"/>
              <a:gd name="connsiteY9" fmla="*/ 249765 h 829028"/>
              <a:gd name="connsiteX10" fmla="*/ 599598 w 3219058"/>
              <a:gd name="connsiteY10" fmla="*/ 259372 h 829028"/>
              <a:gd name="connsiteX11" fmla="*/ 563017 w 3219058"/>
              <a:gd name="connsiteY11" fmla="*/ 268978 h 829028"/>
              <a:gd name="connsiteX12" fmla="*/ 532799 w 3219058"/>
              <a:gd name="connsiteY12" fmla="*/ 280506 h 829028"/>
              <a:gd name="connsiteX13" fmla="*/ 500990 w 3219058"/>
              <a:gd name="connsiteY13" fmla="*/ 293955 h 829028"/>
              <a:gd name="connsiteX14" fmla="*/ 469181 w 3219058"/>
              <a:gd name="connsiteY14" fmla="*/ 309325 h 829028"/>
              <a:gd name="connsiteX15" fmla="*/ 440553 w 3219058"/>
              <a:gd name="connsiteY15" fmla="*/ 324695 h 829028"/>
              <a:gd name="connsiteX16" fmla="*/ 415106 w 3219058"/>
              <a:gd name="connsiteY16" fmla="*/ 340065 h 829028"/>
              <a:gd name="connsiteX17" fmla="*/ 389659 w 3219058"/>
              <a:gd name="connsiteY17" fmla="*/ 357356 h 829028"/>
              <a:gd name="connsiteX18" fmla="*/ 365802 w 3219058"/>
              <a:gd name="connsiteY18" fmla="*/ 376569 h 829028"/>
              <a:gd name="connsiteX19" fmla="*/ 345127 w 3219058"/>
              <a:gd name="connsiteY19" fmla="*/ 393861 h 829028"/>
              <a:gd name="connsiteX20" fmla="*/ 327632 w 3219058"/>
              <a:gd name="connsiteY20" fmla="*/ 413073 h 829028"/>
              <a:gd name="connsiteX21" fmla="*/ 326041 w 3219058"/>
              <a:gd name="connsiteY21" fmla="*/ 414995 h 829028"/>
              <a:gd name="connsiteX22" fmla="*/ 306956 w 3219058"/>
              <a:gd name="connsiteY22" fmla="*/ 436129 h 829028"/>
              <a:gd name="connsiteX23" fmla="*/ 291051 w 3219058"/>
              <a:gd name="connsiteY23" fmla="*/ 455341 h 829028"/>
              <a:gd name="connsiteX24" fmla="*/ 259243 w 3219058"/>
              <a:gd name="connsiteY24" fmla="*/ 499531 h 829028"/>
              <a:gd name="connsiteX25" fmla="*/ 235386 w 3219058"/>
              <a:gd name="connsiteY25" fmla="*/ 545641 h 829028"/>
              <a:gd name="connsiteX26" fmla="*/ 225843 w 3219058"/>
              <a:gd name="connsiteY26" fmla="*/ 568696 h 829028"/>
              <a:gd name="connsiteX27" fmla="*/ 216301 w 3219058"/>
              <a:gd name="connsiteY27" fmla="*/ 593673 h 829028"/>
              <a:gd name="connsiteX28" fmla="*/ 208348 w 3219058"/>
              <a:gd name="connsiteY28" fmla="*/ 618649 h 829028"/>
              <a:gd name="connsiteX29" fmla="*/ 203577 w 3219058"/>
              <a:gd name="connsiteY29" fmla="*/ 639783 h 829028"/>
              <a:gd name="connsiteX30" fmla="*/ 198806 w 3219058"/>
              <a:gd name="connsiteY30" fmla="*/ 664760 h 829028"/>
              <a:gd name="connsiteX31" fmla="*/ 198806 w 3219058"/>
              <a:gd name="connsiteY31" fmla="*/ 666681 h 829028"/>
              <a:gd name="connsiteX32" fmla="*/ 194034 w 3219058"/>
              <a:gd name="connsiteY32" fmla="*/ 693579 h 829028"/>
              <a:gd name="connsiteX33" fmla="*/ 190853 w 3219058"/>
              <a:gd name="connsiteY33" fmla="*/ 716634 h 829028"/>
              <a:gd name="connsiteX34" fmla="*/ 190853 w 3219058"/>
              <a:gd name="connsiteY34" fmla="*/ 739689 h 829028"/>
              <a:gd name="connsiteX35" fmla="*/ 190853 w 3219058"/>
              <a:gd name="connsiteY35" fmla="*/ 795406 h 829028"/>
              <a:gd name="connsiteX36" fmla="*/ 192444 w 3219058"/>
              <a:gd name="connsiteY36" fmla="*/ 818461 h 829028"/>
              <a:gd name="connsiteX37" fmla="*/ 193786 w 3219058"/>
              <a:gd name="connsiteY37" fmla="*/ 828998 h 829028"/>
              <a:gd name="connsiteX38" fmla="*/ 193790 w 3219058"/>
              <a:gd name="connsiteY38" fmla="*/ 829028 h 829028"/>
              <a:gd name="connsiteX39" fmla="*/ 1591 w 3219058"/>
              <a:gd name="connsiteY39" fmla="*/ 829028 h 829028"/>
              <a:gd name="connsiteX40" fmla="*/ 0 w 3219058"/>
              <a:gd name="connsiteY40" fmla="*/ 812698 h 829028"/>
              <a:gd name="connsiteX41" fmla="*/ 0 w 3219058"/>
              <a:gd name="connsiteY41" fmla="*/ 801170 h 829028"/>
              <a:gd name="connsiteX42" fmla="*/ 0 w 3219058"/>
              <a:gd name="connsiteY42" fmla="*/ 735847 h 829028"/>
              <a:gd name="connsiteX43" fmla="*/ 0 w 3219058"/>
              <a:gd name="connsiteY43" fmla="*/ 730083 h 829028"/>
              <a:gd name="connsiteX44" fmla="*/ 1591 w 3219058"/>
              <a:gd name="connsiteY44" fmla="*/ 697421 h 829028"/>
              <a:gd name="connsiteX45" fmla="*/ 3181 w 3219058"/>
              <a:gd name="connsiteY45" fmla="*/ 685894 h 829028"/>
              <a:gd name="connsiteX46" fmla="*/ 6362 w 3219058"/>
              <a:gd name="connsiteY46" fmla="*/ 655153 h 829028"/>
              <a:gd name="connsiteX47" fmla="*/ 7952 w 3219058"/>
              <a:gd name="connsiteY47" fmla="*/ 647468 h 829028"/>
              <a:gd name="connsiteX48" fmla="*/ 19086 w 3219058"/>
              <a:gd name="connsiteY48" fmla="*/ 585988 h 829028"/>
              <a:gd name="connsiteX49" fmla="*/ 22266 w 3219058"/>
              <a:gd name="connsiteY49" fmla="*/ 574460 h 829028"/>
              <a:gd name="connsiteX50" fmla="*/ 30219 w 3219058"/>
              <a:gd name="connsiteY50" fmla="*/ 543720 h 829028"/>
              <a:gd name="connsiteX51" fmla="*/ 31809 w 3219058"/>
              <a:gd name="connsiteY51" fmla="*/ 536035 h 829028"/>
              <a:gd name="connsiteX52" fmla="*/ 41352 w 3219058"/>
              <a:gd name="connsiteY52" fmla="*/ 507216 h 829028"/>
              <a:gd name="connsiteX53" fmla="*/ 42942 w 3219058"/>
              <a:gd name="connsiteY53" fmla="*/ 503373 h 829028"/>
              <a:gd name="connsiteX54" fmla="*/ 54075 w 3219058"/>
              <a:gd name="connsiteY54" fmla="*/ 472633 h 829028"/>
              <a:gd name="connsiteX55" fmla="*/ 57256 w 3219058"/>
              <a:gd name="connsiteY55" fmla="*/ 466869 h 829028"/>
              <a:gd name="connsiteX56" fmla="*/ 68389 w 3219058"/>
              <a:gd name="connsiteY56" fmla="*/ 436129 h 829028"/>
              <a:gd name="connsiteX57" fmla="*/ 73161 w 3219058"/>
              <a:gd name="connsiteY57" fmla="*/ 428443 h 829028"/>
              <a:gd name="connsiteX58" fmla="*/ 103379 w 3219058"/>
              <a:gd name="connsiteY58" fmla="*/ 370805 h 829028"/>
              <a:gd name="connsiteX59" fmla="*/ 109741 w 3219058"/>
              <a:gd name="connsiteY59" fmla="*/ 359278 h 829028"/>
              <a:gd name="connsiteX60" fmla="*/ 128826 w 3219058"/>
              <a:gd name="connsiteY60" fmla="*/ 332380 h 829028"/>
              <a:gd name="connsiteX61" fmla="*/ 147911 w 3219058"/>
              <a:gd name="connsiteY61" fmla="*/ 303561 h 829028"/>
              <a:gd name="connsiteX62" fmla="*/ 154273 w 3219058"/>
              <a:gd name="connsiteY62" fmla="*/ 295876 h 829028"/>
              <a:gd name="connsiteX63" fmla="*/ 174949 w 3219058"/>
              <a:gd name="connsiteY63" fmla="*/ 270899 h 829028"/>
              <a:gd name="connsiteX64" fmla="*/ 178130 w 3219058"/>
              <a:gd name="connsiteY64" fmla="*/ 267057 h 829028"/>
              <a:gd name="connsiteX65" fmla="*/ 200396 w 3219058"/>
              <a:gd name="connsiteY65" fmla="*/ 244001 h 829028"/>
              <a:gd name="connsiteX66" fmla="*/ 222662 w 3219058"/>
              <a:gd name="connsiteY66" fmla="*/ 219025 h 829028"/>
              <a:gd name="connsiteX67" fmla="*/ 232205 w 3219058"/>
              <a:gd name="connsiteY67" fmla="*/ 209419 h 829028"/>
              <a:gd name="connsiteX68" fmla="*/ 259243 w 3219058"/>
              <a:gd name="connsiteY68" fmla="*/ 188285 h 829028"/>
              <a:gd name="connsiteX69" fmla="*/ 262423 w 3219058"/>
              <a:gd name="connsiteY69" fmla="*/ 184442 h 829028"/>
              <a:gd name="connsiteX70" fmla="*/ 291051 w 3219058"/>
              <a:gd name="connsiteY70" fmla="*/ 163308 h 829028"/>
              <a:gd name="connsiteX71" fmla="*/ 292642 w 3219058"/>
              <a:gd name="connsiteY71" fmla="*/ 161387 h 829028"/>
              <a:gd name="connsiteX72" fmla="*/ 321270 w 3219058"/>
              <a:gd name="connsiteY72" fmla="*/ 142174 h 829028"/>
              <a:gd name="connsiteX73" fmla="*/ 327632 w 3219058"/>
              <a:gd name="connsiteY73" fmla="*/ 138332 h 829028"/>
              <a:gd name="connsiteX74" fmla="*/ 357850 w 3219058"/>
              <a:gd name="connsiteY74" fmla="*/ 119119 h 829028"/>
              <a:gd name="connsiteX75" fmla="*/ 361031 w 3219058"/>
              <a:gd name="connsiteY75" fmla="*/ 117198 h 829028"/>
              <a:gd name="connsiteX76" fmla="*/ 394430 w 3219058"/>
              <a:gd name="connsiteY76" fmla="*/ 99906 h 829028"/>
              <a:gd name="connsiteX77" fmla="*/ 399201 w 3219058"/>
              <a:gd name="connsiteY77" fmla="*/ 96064 h 829028"/>
              <a:gd name="connsiteX78" fmla="*/ 432601 w 3219058"/>
              <a:gd name="connsiteY78" fmla="*/ 80693 h 829028"/>
              <a:gd name="connsiteX79" fmla="*/ 467591 w 3219058"/>
              <a:gd name="connsiteY79" fmla="*/ 65323 h 829028"/>
              <a:gd name="connsiteX80" fmla="*/ 477133 w 3219058"/>
              <a:gd name="connsiteY80" fmla="*/ 61481 h 829028"/>
              <a:gd name="connsiteX81" fmla="*/ 515304 w 3219058"/>
              <a:gd name="connsiteY81" fmla="*/ 48032 h 829028"/>
              <a:gd name="connsiteX82" fmla="*/ 518485 w 3219058"/>
              <a:gd name="connsiteY82" fmla="*/ 48032 h 829028"/>
              <a:gd name="connsiteX83" fmla="*/ 558246 w 3219058"/>
              <a:gd name="connsiteY83" fmla="*/ 36504 h 829028"/>
              <a:gd name="connsiteX84" fmla="*/ 561427 w 3219058"/>
              <a:gd name="connsiteY84" fmla="*/ 34583 h 829028"/>
              <a:gd name="connsiteX85" fmla="*/ 601188 w 3219058"/>
              <a:gd name="connsiteY85" fmla="*/ 24977 h 829028"/>
              <a:gd name="connsiteX86" fmla="*/ 604369 w 3219058"/>
              <a:gd name="connsiteY86" fmla="*/ 24977 h 829028"/>
              <a:gd name="connsiteX87" fmla="*/ 647311 w 3219058"/>
              <a:gd name="connsiteY87" fmla="*/ 17291 h 829028"/>
              <a:gd name="connsiteX88" fmla="*/ 650492 w 3219058"/>
              <a:gd name="connsiteY88" fmla="*/ 15370 h 829028"/>
              <a:gd name="connsiteX89" fmla="*/ 696614 w 3219058"/>
              <a:gd name="connsiteY89" fmla="*/ 9607 h 829028"/>
              <a:gd name="connsiteX90" fmla="*/ 701386 w 3219058"/>
              <a:gd name="connsiteY90" fmla="*/ 7685 h 829028"/>
              <a:gd name="connsiteX91" fmla="*/ 747509 w 3219058"/>
              <a:gd name="connsiteY91" fmla="*/ 3843 h 829028"/>
              <a:gd name="connsiteX92" fmla="*/ 749099 w 3219058"/>
              <a:gd name="connsiteY92" fmla="*/ 3843 h 829028"/>
              <a:gd name="connsiteX93" fmla="*/ 798403 w 3219058"/>
              <a:gd name="connsiteY93" fmla="*/ 1921 h 829028"/>
              <a:gd name="connsiteX94" fmla="*/ 799993 w 3219058"/>
              <a:gd name="connsiteY94" fmla="*/ 1921 h 829028"/>
              <a:gd name="connsiteX95" fmla="*/ 849297 w 3219058"/>
              <a:gd name="connsiteY95" fmla="*/ 0 h 829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219058" h="829028">
                <a:moveTo>
                  <a:pt x="849297" y="0"/>
                </a:moveTo>
                <a:cubicBezTo>
                  <a:pt x="850887" y="0"/>
                  <a:pt x="850887" y="0"/>
                  <a:pt x="852478" y="0"/>
                </a:cubicBezTo>
                <a:cubicBezTo>
                  <a:pt x="852478" y="0"/>
                  <a:pt x="852478" y="0"/>
                  <a:pt x="3219058" y="0"/>
                </a:cubicBezTo>
                <a:cubicBezTo>
                  <a:pt x="3219058" y="0"/>
                  <a:pt x="3219058" y="0"/>
                  <a:pt x="3219058" y="230553"/>
                </a:cubicBezTo>
                <a:cubicBezTo>
                  <a:pt x="3219058" y="230553"/>
                  <a:pt x="3219058" y="230553"/>
                  <a:pt x="854068" y="230553"/>
                </a:cubicBezTo>
                <a:cubicBezTo>
                  <a:pt x="854068" y="230553"/>
                  <a:pt x="854068" y="230553"/>
                  <a:pt x="804765" y="230553"/>
                </a:cubicBezTo>
                <a:cubicBezTo>
                  <a:pt x="804765" y="230553"/>
                  <a:pt x="804765" y="230553"/>
                  <a:pt x="760232" y="232474"/>
                </a:cubicBezTo>
                <a:cubicBezTo>
                  <a:pt x="760232" y="232474"/>
                  <a:pt x="760232" y="232474"/>
                  <a:pt x="717290" y="236316"/>
                </a:cubicBezTo>
                <a:cubicBezTo>
                  <a:pt x="717290" y="236316"/>
                  <a:pt x="717290" y="236316"/>
                  <a:pt x="675939" y="242080"/>
                </a:cubicBezTo>
                <a:cubicBezTo>
                  <a:pt x="675939" y="242080"/>
                  <a:pt x="675939" y="242080"/>
                  <a:pt x="636178" y="249765"/>
                </a:cubicBezTo>
                <a:cubicBezTo>
                  <a:pt x="636178" y="249765"/>
                  <a:pt x="636178" y="249765"/>
                  <a:pt x="599598" y="259372"/>
                </a:cubicBezTo>
                <a:cubicBezTo>
                  <a:pt x="599598" y="259372"/>
                  <a:pt x="599598" y="259372"/>
                  <a:pt x="563017" y="268978"/>
                </a:cubicBezTo>
                <a:cubicBezTo>
                  <a:pt x="563017" y="268978"/>
                  <a:pt x="563017" y="268978"/>
                  <a:pt x="532799" y="280506"/>
                </a:cubicBezTo>
                <a:cubicBezTo>
                  <a:pt x="532799" y="280506"/>
                  <a:pt x="532799" y="280506"/>
                  <a:pt x="500990" y="293955"/>
                </a:cubicBezTo>
                <a:cubicBezTo>
                  <a:pt x="500990" y="293955"/>
                  <a:pt x="500990" y="293955"/>
                  <a:pt x="469181" y="309325"/>
                </a:cubicBezTo>
                <a:cubicBezTo>
                  <a:pt x="469181" y="309325"/>
                  <a:pt x="469181" y="309325"/>
                  <a:pt x="440553" y="324695"/>
                </a:cubicBezTo>
                <a:cubicBezTo>
                  <a:pt x="440553" y="324695"/>
                  <a:pt x="440553" y="324695"/>
                  <a:pt x="415106" y="340065"/>
                </a:cubicBezTo>
                <a:cubicBezTo>
                  <a:pt x="415106" y="340065"/>
                  <a:pt x="415106" y="340065"/>
                  <a:pt x="389659" y="357356"/>
                </a:cubicBezTo>
                <a:cubicBezTo>
                  <a:pt x="389659" y="357356"/>
                  <a:pt x="389659" y="357356"/>
                  <a:pt x="365802" y="376569"/>
                </a:cubicBezTo>
                <a:cubicBezTo>
                  <a:pt x="365802" y="376569"/>
                  <a:pt x="365802" y="376569"/>
                  <a:pt x="345127" y="393861"/>
                </a:cubicBezTo>
                <a:cubicBezTo>
                  <a:pt x="345127" y="393861"/>
                  <a:pt x="345127" y="393861"/>
                  <a:pt x="327632" y="413073"/>
                </a:cubicBezTo>
                <a:cubicBezTo>
                  <a:pt x="327632" y="414995"/>
                  <a:pt x="326041" y="414995"/>
                  <a:pt x="326041" y="414995"/>
                </a:cubicBezTo>
                <a:cubicBezTo>
                  <a:pt x="326041" y="414995"/>
                  <a:pt x="326041" y="414995"/>
                  <a:pt x="306956" y="436129"/>
                </a:cubicBezTo>
                <a:cubicBezTo>
                  <a:pt x="306956" y="436129"/>
                  <a:pt x="306956" y="436129"/>
                  <a:pt x="291051" y="455341"/>
                </a:cubicBezTo>
                <a:cubicBezTo>
                  <a:pt x="291051" y="455341"/>
                  <a:pt x="291051" y="455341"/>
                  <a:pt x="259243" y="499531"/>
                </a:cubicBezTo>
                <a:cubicBezTo>
                  <a:pt x="259243" y="499531"/>
                  <a:pt x="259243" y="499531"/>
                  <a:pt x="235386" y="545641"/>
                </a:cubicBezTo>
                <a:cubicBezTo>
                  <a:pt x="235386" y="545641"/>
                  <a:pt x="235386" y="545641"/>
                  <a:pt x="225843" y="568696"/>
                </a:cubicBezTo>
                <a:cubicBezTo>
                  <a:pt x="225843" y="568696"/>
                  <a:pt x="225843" y="568696"/>
                  <a:pt x="216301" y="593673"/>
                </a:cubicBezTo>
                <a:cubicBezTo>
                  <a:pt x="216301" y="593673"/>
                  <a:pt x="216301" y="593673"/>
                  <a:pt x="208348" y="618649"/>
                </a:cubicBezTo>
                <a:cubicBezTo>
                  <a:pt x="208348" y="618649"/>
                  <a:pt x="208348" y="618649"/>
                  <a:pt x="203577" y="639783"/>
                </a:cubicBezTo>
                <a:cubicBezTo>
                  <a:pt x="203577" y="639783"/>
                  <a:pt x="203577" y="639783"/>
                  <a:pt x="198806" y="664760"/>
                </a:cubicBezTo>
                <a:cubicBezTo>
                  <a:pt x="198806" y="664760"/>
                  <a:pt x="198806" y="664760"/>
                  <a:pt x="198806" y="666681"/>
                </a:cubicBezTo>
                <a:cubicBezTo>
                  <a:pt x="198806" y="666681"/>
                  <a:pt x="198806" y="666681"/>
                  <a:pt x="194034" y="693579"/>
                </a:cubicBezTo>
                <a:cubicBezTo>
                  <a:pt x="194034" y="693579"/>
                  <a:pt x="194034" y="693579"/>
                  <a:pt x="190853" y="716634"/>
                </a:cubicBezTo>
                <a:cubicBezTo>
                  <a:pt x="190853" y="716634"/>
                  <a:pt x="190853" y="716634"/>
                  <a:pt x="190853" y="739689"/>
                </a:cubicBezTo>
                <a:cubicBezTo>
                  <a:pt x="190853" y="739689"/>
                  <a:pt x="190853" y="739689"/>
                  <a:pt x="190853" y="795406"/>
                </a:cubicBezTo>
                <a:cubicBezTo>
                  <a:pt x="190853" y="795406"/>
                  <a:pt x="190853" y="795406"/>
                  <a:pt x="192444" y="818461"/>
                </a:cubicBezTo>
                <a:cubicBezTo>
                  <a:pt x="192444" y="818461"/>
                  <a:pt x="192444" y="818461"/>
                  <a:pt x="193786" y="828998"/>
                </a:cubicBezTo>
                <a:lnTo>
                  <a:pt x="193790" y="829028"/>
                </a:lnTo>
                <a:lnTo>
                  <a:pt x="1591" y="829028"/>
                </a:lnTo>
                <a:lnTo>
                  <a:pt x="0" y="812698"/>
                </a:lnTo>
                <a:cubicBezTo>
                  <a:pt x="0" y="808855"/>
                  <a:pt x="0" y="805013"/>
                  <a:pt x="0" y="801170"/>
                </a:cubicBezTo>
                <a:cubicBezTo>
                  <a:pt x="0" y="801170"/>
                  <a:pt x="0" y="801170"/>
                  <a:pt x="0" y="735847"/>
                </a:cubicBezTo>
                <a:cubicBezTo>
                  <a:pt x="0" y="733926"/>
                  <a:pt x="0" y="732004"/>
                  <a:pt x="0" y="730083"/>
                </a:cubicBezTo>
                <a:cubicBezTo>
                  <a:pt x="0" y="730083"/>
                  <a:pt x="0" y="730083"/>
                  <a:pt x="1591" y="697421"/>
                </a:cubicBezTo>
                <a:cubicBezTo>
                  <a:pt x="1591" y="693579"/>
                  <a:pt x="1591" y="689736"/>
                  <a:pt x="3181" y="685894"/>
                </a:cubicBezTo>
                <a:cubicBezTo>
                  <a:pt x="3181" y="685894"/>
                  <a:pt x="3181" y="685894"/>
                  <a:pt x="6362" y="655153"/>
                </a:cubicBezTo>
                <a:cubicBezTo>
                  <a:pt x="6362" y="651311"/>
                  <a:pt x="7952" y="649390"/>
                  <a:pt x="7952" y="647468"/>
                </a:cubicBezTo>
                <a:cubicBezTo>
                  <a:pt x="7952" y="647468"/>
                  <a:pt x="7952" y="647468"/>
                  <a:pt x="19086" y="585988"/>
                </a:cubicBezTo>
                <a:cubicBezTo>
                  <a:pt x="19086" y="582145"/>
                  <a:pt x="20676" y="578303"/>
                  <a:pt x="22266" y="574460"/>
                </a:cubicBezTo>
                <a:cubicBezTo>
                  <a:pt x="22266" y="574460"/>
                  <a:pt x="22266" y="574460"/>
                  <a:pt x="30219" y="543720"/>
                </a:cubicBezTo>
                <a:cubicBezTo>
                  <a:pt x="30219" y="539877"/>
                  <a:pt x="31809" y="537956"/>
                  <a:pt x="31809" y="536035"/>
                </a:cubicBezTo>
                <a:cubicBezTo>
                  <a:pt x="31809" y="536035"/>
                  <a:pt x="31809" y="536035"/>
                  <a:pt x="41352" y="507216"/>
                </a:cubicBezTo>
                <a:cubicBezTo>
                  <a:pt x="41352" y="505294"/>
                  <a:pt x="42942" y="505294"/>
                  <a:pt x="42942" y="503373"/>
                </a:cubicBezTo>
                <a:cubicBezTo>
                  <a:pt x="42942" y="503373"/>
                  <a:pt x="42942" y="503373"/>
                  <a:pt x="54075" y="472633"/>
                </a:cubicBezTo>
                <a:cubicBezTo>
                  <a:pt x="54075" y="470711"/>
                  <a:pt x="55666" y="468790"/>
                  <a:pt x="57256" y="466869"/>
                </a:cubicBezTo>
                <a:cubicBezTo>
                  <a:pt x="57256" y="466869"/>
                  <a:pt x="57256" y="466869"/>
                  <a:pt x="68389" y="436129"/>
                </a:cubicBezTo>
                <a:cubicBezTo>
                  <a:pt x="69980" y="434207"/>
                  <a:pt x="71570" y="430365"/>
                  <a:pt x="73161" y="428443"/>
                </a:cubicBezTo>
                <a:cubicBezTo>
                  <a:pt x="73161" y="428443"/>
                  <a:pt x="73161" y="428443"/>
                  <a:pt x="103379" y="370805"/>
                </a:cubicBezTo>
                <a:cubicBezTo>
                  <a:pt x="104969" y="366963"/>
                  <a:pt x="108150" y="363120"/>
                  <a:pt x="109741" y="359278"/>
                </a:cubicBezTo>
                <a:cubicBezTo>
                  <a:pt x="109741" y="359278"/>
                  <a:pt x="109741" y="359278"/>
                  <a:pt x="128826" y="332380"/>
                </a:cubicBezTo>
                <a:cubicBezTo>
                  <a:pt x="128826" y="332380"/>
                  <a:pt x="128826" y="332380"/>
                  <a:pt x="147911" y="303561"/>
                </a:cubicBezTo>
                <a:cubicBezTo>
                  <a:pt x="149502" y="301640"/>
                  <a:pt x="152683" y="299718"/>
                  <a:pt x="154273" y="295876"/>
                </a:cubicBezTo>
                <a:cubicBezTo>
                  <a:pt x="154273" y="295876"/>
                  <a:pt x="154273" y="295876"/>
                  <a:pt x="174949" y="270899"/>
                </a:cubicBezTo>
                <a:cubicBezTo>
                  <a:pt x="176539" y="270899"/>
                  <a:pt x="178130" y="268978"/>
                  <a:pt x="178130" y="267057"/>
                </a:cubicBezTo>
                <a:cubicBezTo>
                  <a:pt x="178130" y="267057"/>
                  <a:pt x="178130" y="267057"/>
                  <a:pt x="200396" y="244001"/>
                </a:cubicBezTo>
                <a:cubicBezTo>
                  <a:pt x="200396" y="244001"/>
                  <a:pt x="200396" y="244001"/>
                  <a:pt x="222662" y="219025"/>
                </a:cubicBezTo>
                <a:cubicBezTo>
                  <a:pt x="225843" y="215182"/>
                  <a:pt x="229024" y="213261"/>
                  <a:pt x="232205" y="209419"/>
                </a:cubicBezTo>
                <a:cubicBezTo>
                  <a:pt x="232205" y="209419"/>
                  <a:pt x="232205" y="209419"/>
                  <a:pt x="259243" y="188285"/>
                </a:cubicBezTo>
                <a:cubicBezTo>
                  <a:pt x="260833" y="186363"/>
                  <a:pt x="262423" y="186363"/>
                  <a:pt x="262423" y="184442"/>
                </a:cubicBezTo>
                <a:cubicBezTo>
                  <a:pt x="262423" y="184442"/>
                  <a:pt x="262423" y="184442"/>
                  <a:pt x="291051" y="163308"/>
                </a:cubicBezTo>
                <a:cubicBezTo>
                  <a:pt x="291051" y="163308"/>
                  <a:pt x="292642" y="163308"/>
                  <a:pt x="292642" y="161387"/>
                </a:cubicBezTo>
                <a:cubicBezTo>
                  <a:pt x="292642" y="161387"/>
                  <a:pt x="292642" y="161387"/>
                  <a:pt x="321270" y="142174"/>
                </a:cubicBezTo>
                <a:cubicBezTo>
                  <a:pt x="324451" y="140253"/>
                  <a:pt x="326041" y="138332"/>
                  <a:pt x="327632" y="138332"/>
                </a:cubicBezTo>
                <a:cubicBezTo>
                  <a:pt x="327632" y="138332"/>
                  <a:pt x="327632" y="138332"/>
                  <a:pt x="357850" y="119119"/>
                </a:cubicBezTo>
                <a:cubicBezTo>
                  <a:pt x="359441" y="119119"/>
                  <a:pt x="359441" y="117198"/>
                  <a:pt x="361031" y="117198"/>
                </a:cubicBezTo>
                <a:cubicBezTo>
                  <a:pt x="361031" y="117198"/>
                  <a:pt x="361031" y="117198"/>
                  <a:pt x="394430" y="99906"/>
                </a:cubicBezTo>
                <a:cubicBezTo>
                  <a:pt x="396021" y="97985"/>
                  <a:pt x="397611" y="97985"/>
                  <a:pt x="399201" y="96064"/>
                </a:cubicBezTo>
                <a:cubicBezTo>
                  <a:pt x="399201" y="96064"/>
                  <a:pt x="399201" y="96064"/>
                  <a:pt x="432601" y="80693"/>
                </a:cubicBezTo>
                <a:cubicBezTo>
                  <a:pt x="432601" y="80693"/>
                  <a:pt x="432601" y="80693"/>
                  <a:pt x="467591" y="65323"/>
                </a:cubicBezTo>
                <a:cubicBezTo>
                  <a:pt x="470772" y="63402"/>
                  <a:pt x="473953" y="61481"/>
                  <a:pt x="477133" y="61481"/>
                </a:cubicBezTo>
                <a:cubicBezTo>
                  <a:pt x="477133" y="61481"/>
                  <a:pt x="477133" y="61481"/>
                  <a:pt x="515304" y="48032"/>
                </a:cubicBezTo>
                <a:cubicBezTo>
                  <a:pt x="515304" y="48032"/>
                  <a:pt x="516895" y="48032"/>
                  <a:pt x="518485" y="48032"/>
                </a:cubicBezTo>
                <a:cubicBezTo>
                  <a:pt x="518485" y="48032"/>
                  <a:pt x="518485" y="48032"/>
                  <a:pt x="558246" y="36504"/>
                </a:cubicBezTo>
                <a:cubicBezTo>
                  <a:pt x="559836" y="36504"/>
                  <a:pt x="559836" y="36504"/>
                  <a:pt x="561427" y="34583"/>
                </a:cubicBezTo>
                <a:cubicBezTo>
                  <a:pt x="561427" y="34583"/>
                  <a:pt x="561427" y="34583"/>
                  <a:pt x="601188" y="24977"/>
                </a:cubicBezTo>
                <a:cubicBezTo>
                  <a:pt x="602778" y="24977"/>
                  <a:pt x="604369" y="24977"/>
                  <a:pt x="604369" y="24977"/>
                </a:cubicBezTo>
                <a:cubicBezTo>
                  <a:pt x="604369" y="24977"/>
                  <a:pt x="604369" y="24977"/>
                  <a:pt x="647311" y="17291"/>
                </a:cubicBezTo>
                <a:cubicBezTo>
                  <a:pt x="648901" y="15370"/>
                  <a:pt x="650492" y="15370"/>
                  <a:pt x="650492" y="15370"/>
                </a:cubicBezTo>
                <a:cubicBezTo>
                  <a:pt x="650492" y="15370"/>
                  <a:pt x="650492" y="15370"/>
                  <a:pt x="696614" y="9607"/>
                </a:cubicBezTo>
                <a:cubicBezTo>
                  <a:pt x="698205" y="9607"/>
                  <a:pt x="699796" y="7685"/>
                  <a:pt x="701386" y="7685"/>
                </a:cubicBezTo>
                <a:cubicBezTo>
                  <a:pt x="701386" y="7685"/>
                  <a:pt x="701386" y="7685"/>
                  <a:pt x="747509" y="3843"/>
                </a:cubicBezTo>
                <a:cubicBezTo>
                  <a:pt x="747509" y="3843"/>
                  <a:pt x="749099" y="3843"/>
                  <a:pt x="749099" y="3843"/>
                </a:cubicBezTo>
                <a:cubicBezTo>
                  <a:pt x="749099" y="3843"/>
                  <a:pt x="749099" y="3843"/>
                  <a:pt x="798403" y="1921"/>
                </a:cubicBezTo>
                <a:cubicBezTo>
                  <a:pt x="798403" y="1921"/>
                  <a:pt x="799993" y="1921"/>
                  <a:pt x="799993" y="1921"/>
                </a:cubicBezTo>
                <a:cubicBezTo>
                  <a:pt x="799993" y="1921"/>
                  <a:pt x="799993" y="1921"/>
                  <a:pt x="849297" y="0"/>
                </a:cubicBezTo>
                <a:close/>
              </a:path>
            </a:pathLst>
          </a:custGeom>
          <a:solidFill>
            <a:srgbClr val="00B050"/>
          </a:solidFill>
          <a:ln>
            <a:noFill/>
          </a:ln>
        </p:spPr>
        <p:txBody>
          <a:bodyPr vert="horz" wrap="square" lIns="91440" tIns="45720" rIns="91440" bIns="45720" numCol="1" anchor="t" anchorCtr="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ysClr val="windowText" lastClr="000000"/>
              </a:solidFill>
              <a:effectLst/>
              <a:uLnTx/>
              <a:uFillTx/>
              <a:latin typeface="Justus oldstyle"/>
              <a:ea typeface="+mn-ea"/>
              <a:cs typeface="+mn-cs"/>
            </a:endParaRPr>
          </a:p>
        </p:txBody>
      </p:sp>
      <p:sp>
        <p:nvSpPr>
          <p:cNvPr id="13" name="Text Placeholder 14">
            <a:extLst>
              <a:ext uri="{FF2B5EF4-FFF2-40B4-BE49-F238E27FC236}">
                <a16:creationId xmlns:a16="http://schemas.microsoft.com/office/drawing/2014/main" id="{B9427209-A64A-437B-9FF2-5FCBC8C1DDEF}"/>
              </a:ext>
            </a:extLst>
          </p:cNvPr>
          <p:cNvSpPr txBox="1">
            <a:spLocks/>
          </p:cNvSpPr>
          <p:nvPr/>
        </p:nvSpPr>
        <p:spPr>
          <a:xfrm>
            <a:off x="5516578" y="777945"/>
            <a:ext cx="2167200" cy="215444"/>
          </a:xfrm>
          <a:prstGeom prst="rect">
            <a:avLst/>
          </a:prstGeom>
        </p:spPr>
        <p:txBody>
          <a:bodyPr wrap="square" lIns="0" tIns="0" rIns="0" b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dirty="0">
                <a:ln>
                  <a:noFill/>
                </a:ln>
                <a:effectLst/>
                <a:uLnTx/>
                <a:uFillTx/>
                <a:ea typeface="+mn-ea"/>
                <a:cs typeface="+mn-cs"/>
              </a:rPr>
              <a:t>The bet</a:t>
            </a:r>
          </a:p>
        </p:txBody>
      </p:sp>
      <p:sp>
        <p:nvSpPr>
          <p:cNvPr id="14" name="Text Placeholder 14">
            <a:extLst>
              <a:ext uri="{FF2B5EF4-FFF2-40B4-BE49-F238E27FC236}">
                <a16:creationId xmlns:a16="http://schemas.microsoft.com/office/drawing/2014/main" id="{B23F5907-A75E-4263-A62A-9B4F4C4B3D98}"/>
              </a:ext>
            </a:extLst>
          </p:cNvPr>
          <p:cNvSpPr txBox="1">
            <a:spLocks/>
          </p:cNvSpPr>
          <p:nvPr/>
        </p:nvSpPr>
        <p:spPr>
          <a:xfrm>
            <a:off x="5523990" y="991757"/>
            <a:ext cx="2167227" cy="999056"/>
          </a:xfrm>
          <a:prstGeom prst="rect">
            <a:avLst/>
          </a:prstGeom>
        </p:spPr>
        <p:txBody>
          <a:bodyPr wrap="square" lIns="0" tIns="0" rIns="0" b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just" defTabSz="914400" rtl="0" eaLnBrk="1" fontAlgn="auto" latinLnBrk="0" hangingPunct="1">
              <a:lnSpc>
                <a:spcPct val="110000"/>
              </a:lnSpc>
              <a:spcBef>
                <a:spcPts val="0"/>
              </a:spcBef>
              <a:spcAft>
                <a:spcPts val="0"/>
              </a:spcAft>
              <a:buClrTx/>
              <a:buSzTx/>
              <a:buFontTx/>
              <a:buNone/>
              <a:tabLst/>
              <a:defRPr/>
            </a:pPr>
            <a:r>
              <a:rPr kumimoji="0" lang="en-IN" sz="1200" b="0" i="0" u="none" strike="noStrike" kern="1200" cap="none" spc="0" normalizeH="0" baseline="0" noProof="0" dirty="0">
                <a:ln>
                  <a:noFill/>
                </a:ln>
                <a:effectLst/>
                <a:uLnTx/>
                <a:uFillTx/>
                <a:ea typeface="+mn-ea"/>
                <a:cs typeface="+mn-cs"/>
              </a:rPr>
              <a:t>Before the game starts the player has to place his/her bet; this money will be lost if the player looses or won back in case of victory.</a:t>
            </a:r>
          </a:p>
        </p:txBody>
      </p:sp>
      <p:sp>
        <p:nvSpPr>
          <p:cNvPr id="15" name="Oval 12">
            <a:extLst>
              <a:ext uri="{FF2B5EF4-FFF2-40B4-BE49-F238E27FC236}">
                <a16:creationId xmlns:a16="http://schemas.microsoft.com/office/drawing/2014/main" id="{77775F78-FF87-42E4-B1DD-FEB5F09E9AC7}"/>
              </a:ext>
            </a:extLst>
          </p:cNvPr>
          <p:cNvSpPr/>
          <p:nvPr/>
        </p:nvSpPr>
        <p:spPr>
          <a:xfrm>
            <a:off x="4810720" y="1070739"/>
            <a:ext cx="584963" cy="583460"/>
          </a:xfrm>
          <a:prstGeom prst="ellipse">
            <a:avLst/>
          </a:prstGeom>
          <a:solidFill>
            <a:srgbClr val="00B050"/>
          </a:solidFill>
          <a:ln w="12700" cap="flat" cmpd="sng" algn="ctr">
            <a:noFill/>
            <a:prstDash val="solid"/>
            <a:miter lim="800000"/>
          </a:ln>
          <a:effectLst/>
        </p:spPr>
        <p:txBody>
          <a:bodyPr lIns="0" tIns="0" rIns="0" bIns="0" rtlCol="0" anchor="ctr">
            <a:norm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200" b="0" i="0" u="none" strike="noStrike" kern="1200" cap="none" spc="0" normalizeH="0" baseline="0" noProof="0" dirty="0">
              <a:ln>
                <a:noFill/>
              </a:ln>
              <a:solidFill>
                <a:sysClr val="window" lastClr="FFFFFF"/>
              </a:solidFill>
              <a:effectLst/>
              <a:uLnTx/>
              <a:uFillTx/>
              <a:latin typeface="Justus Bold"/>
              <a:ea typeface="+mn-ea"/>
              <a:cs typeface="+mn-cs"/>
            </a:endParaRPr>
          </a:p>
        </p:txBody>
      </p:sp>
      <p:sp>
        <p:nvSpPr>
          <p:cNvPr id="16" name="Oval 13">
            <a:extLst>
              <a:ext uri="{FF2B5EF4-FFF2-40B4-BE49-F238E27FC236}">
                <a16:creationId xmlns:a16="http://schemas.microsoft.com/office/drawing/2014/main" id="{A87CDC14-9CF2-48AB-BAE6-F67892097C34}"/>
              </a:ext>
            </a:extLst>
          </p:cNvPr>
          <p:cNvSpPr/>
          <p:nvPr/>
        </p:nvSpPr>
        <p:spPr>
          <a:xfrm>
            <a:off x="1478374" y="1716387"/>
            <a:ext cx="734400" cy="732516"/>
          </a:xfrm>
          <a:prstGeom prst="ellipse">
            <a:avLst/>
          </a:prstGeom>
          <a:solidFill>
            <a:srgbClr val="00B050"/>
          </a:solidFill>
          <a:ln w="12700" cap="flat" cmpd="sng" algn="ctr">
            <a:noFill/>
            <a:prstDash val="solid"/>
            <a:miter lim="800000"/>
          </a:ln>
          <a:effectLst/>
        </p:spPr>
        <p:txBody>
          <a:bodyPr lIns="0" tIns="0" rIns="0" b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2400" b="0" i="0" u="none" strike="noStrike" kern="1200" cap="none" spc="0" normalizeH="0" baseline="0" noProof="0" dirty="0">
              <a:ln>
                <a:noFill/>
              </a:ln>
              <a:solidFill>
                <a:sysClr val="window" lastClr="FFFFFF"/>
              </a:solidFill>
              <a:effectLst/>
              <a:uLnTx/>
              <a:uFillTx/>
              <a:latin typeface="FontAwesome" pitchFamily="2" charset="0"/>
              <a:ea typeface="+mn-ea"/>
              <a:cs typeface="+mn-cs"/>
            </a:endParaRPr>
          </a:p>
        </p:txBody>
      </p:sp>
      <p:sp>
        <p:nvSpPr>
          <p:cNvPr id="19" name="Oval 22">
            <a:extLst>
              <a:ext uri="{FF2B5EF4-FFF2-40B4-BE49-F238E27FC236}">
                <a16:creationId xmlns:a16="http://schemas.microsoft.com/office/drawing/2014/main" id="{681D43B2-FA91-46D2-B935-F9A0FD4ECC66}"/>
              </a:ext>
            </a:extLst>
          </p:cNvPr>
          <p:cNvSpPr/>
          <p:nvPr/>
        </p:nvSpPr>
        <p:spPr>
          <a:xfrm>
            <a:off x="9224974" y="3823119"/>
            <a:ext cx="734400" cy="732516"/>
          </a:xfrm>
          <a:prstGeom prst="ellipse">
            <a:avLst/>
          </a:prstGeom>
          <a:solidFill>
            <a:srgbClr val="00B050"/>
          </a:solidFill>
          <a:ln w="12700" cap="flat" cmpd="sng" algn="ctr">
            <a:noFill/>
            <a:prstDash val="solid"/>
            <a:miter lim="800000"/>
          </a:ln>
          <a:effectLst/>
        </p:spPr>
        <p:txBody>
          <a:bodyPr lIns="0" tIns="0" rIns="0" b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2400" b="0" i="0" u="none" strike="noStrike" kern="1200" cap="none" spc="0" normalizeH="0" baseline="0" noProof="0" dirty="0">
              <a:ln>
                <a:noFill/>
              </a:ln>
              <a:solidFill>
                <a:sysClr val="window" lastClr="FFFFFF"/>
              </a:solidFill>
              <a:effectLst/>
              <a:uLnTx/>
              <a:uFillTx/>
              <a:latin typeface="FontAwesome" pitchFamily="2" charset="0"/>
              <a:ea typeface="+mn-ea"/>
              <a:cs typeface="+mn-cs"/>
            </a:endParaRPr>
          </a:p>
        </p:txBody>
      </p:sp>
      <p:sp>
        <p:nvSpPr>
          <p:cNvPr id="20" name="Text Placeholder 14">
            <a:extLst>
              <a:ext uri="{FF2B5EF4-FFF2-40B4-BE49-F238E27FC236}">
                <a16:creationId xmlns:a16="http://schemas.microsoft.com/office/drawing/2014/main" id="{059AD806-75B8-44AE-A3BF-94419FAA9522}"/>
              </a:ext>
            </a:extLst>
          </p:cNvPr>
          <p:cNvSpPr txBox="1">
            <a:spLocks/>
          </p:cNvSpPr>
          <p:nvPr/>
        </p:nvSpPr>
        <p:spPr>
          <a:xfrm>
            <a:off x="2760624" y="4551289"/>
            <a:ext cx="2167200" cy="246221"/>
          </a:xfrm>
          <a:prstGeom prst="rect">
            <a:avLst/>
          </a:prstGeom>
          <a:noFill/>
        </p:spPr>
        <p:txBody>
          <a:bodyPr wrap="square" lIns="0" tIns="0" rIns="0" b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600" b="1" i="0" u="none" strike="noStrike" kern="1200" cap="none" spc="0" normalizeH="0" baseline="0" noProof="0" dirty="0" err="1">
                <a:ln>
                  <a:noFill/>
                </a:ln>
                <a:effectLst/>
                <a:uLnTx/>
                <a:uFillTx/>
                <a:latin typeface="+mj-lt"/>
                <a:ea typeface="+mn-ea"/>
                <a:cs typeface="+mn-cs"/>
              </a:rPr>
              <a:t>Wh</a:t>
            </a:r>
            <a:r>
              <a:rPr lang="en-IN" sz="1600" b="1" dirty="0">
                <a:latin typeface="+mj-lt"/>
              </a:rPr>
              <a:t>o wins?</a:t>
            </a:r>
            <a:endParaRPr kumimoji="0" lang="en-IN" sz="1600" b="1" i="0" u="none" strike="noStrike" kern="1200" cap="none" spc="0" normalizeH="0" baseline="0" noProof="0" dirty="0">
              <a:ln>
                <a:noFill/>
              </a:ln>
              <a:effectLst/>
              <a:uLnTx/>
              <a:uFillTx/>
              <a:latin typeface="+mj-lt"/>
            </a:endParaRPr>
          </a:p>
        </p:txBody>
      </p:sp>
      <p:sp>
        <p:nvSpPr>
          <p:cNvPr id="21" name="Text Placeholder 14">
            <a:extLst>
              <a:ext uri="{FF2B5EF4-FFF2-40B4-BE49-F238E27FC236}">
                <a16:creationId xmlns:a16="http://schemas.microsoft.com/office/drawing/2014/main" id="{8D0E56D7-30E0-4F37-9366-76B41C9DAF48}"/>
              </a:ext>
            </a:extLst>
          </p:cNvPr>
          <p:cNvSpPr txBox="1">
            <a:spLocks/>
          </p:cNvSpPr>
          <p:nvPr/>
        </p:nvSpPr>
        <p:spPr>
          <a:xfrm>
            <a:off x="2603680" y="4780492"/>
            <a:ext cx="2450617" cy="592791"/>
          </a:xfrm>
          <a:prstGeom prst="rect">
            <a:avLst/>
          </a:prstGeom>
          <a:noFill/>
        </p:spPr>
        <p:txBody>
          <a:bodyPr wrap="square" lIns="0" tIns="0" rIns="0" b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10000"/>
              </a:lnSpc>
              <a:spcBef>
                <a:spcPts val="0"/>
              </a:spcBef>
              <a:spcAft>
                <a:spcPts val="0"/>
              </a:spcAft>
              <a:buClrTx/>
              <a:buSzTx/>
              <a:buFontTx/>
              <a:buNone/>
              <a:tabLst/>
              <a:defRPr/>
            </a:pPr>
            <a:r>
              <a:rPr kumimoji="0" lang="en-IN" sz="1200" b="0" i="0" u="none" strike="noStrike" kern="1200" cap="none" spc="0" normalizeH="0" baseline="0" noProof="0" dirty="0">
                <a:ln>
                  <a:noFill/>
                </a:ln>
                <a:effectLst/>
                <a:uLnTx/>
                <a:uFillTx/>
                <a:latin typeface="+mj-lt"/>
                <a:ea typeface="+mn-ea"/>
                <a:cs typeface="+mn-cs"/>
              </a:rPr>
              <a:t>The scores of the gamer and the dealer are compared: the highest one wins.</a:t>
            </a:r>
          </a:p>
        </p:txBody>
      </p:sp>
      <p:sp>
        <p:nvSpPr>
          <p:cNvPr id="22" name="Oval 25">
            <a:extLst>
              <a:ext uri="{FF2B5EF4-FFF2-40B4-BE49-F238E27FC236}">
                <a16:creationId xmlns:a16="http://schemas.microsoft.com/office/drawing/2014/main" id="{798CC6E6-A431-4531-8C45-27267B3B7CD4}"/>
              </a:ext>
            </a:extLst>
          </p:cNvPr>
          <p:cNvSpPr/>
          <p:nvPr/>
        </p:nvSpPr>
        <p:spPr>
          <a:xfrm>
            <a:off x="3461790" y="3794543"/>
            <a:ext cx="734400" cy="732516"/>
          </a:xfrm>
          <a:prstGeom prst="ellipse">
            <a:avLst/>
          </a:prstGeom>
          <a:solidFill>
            <a:srgbClr val="00B050"/>
          </a:solidFill>
          <a:ln w="12700" cap="flat" cmpd="sng" algn="ctr">
            <a:noFill/>
            <a:prstDash val="solid"/>
            <a:miter lim="800000"/>
          </a:ln>
          <a:effectLst/>
        </p:spPr>
        <p:txBody>
          <a:bodyPr lIns="0" tIns="0" rIns="0" b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2400" b="0" i="0" u="none" strike="noStrike" kern="1200" cap="none" spc="0" normalizeH="0" baseline="0" noProof="0" dirty="0">
              <a:ln>
                <a:noFill/>
              </a:ln>
              <a:solidFill>
                <a:sysClr val="window" lastClr="FFFFFF"/>
              </a:solidFill>
              <a:effectLst/>
              <a:uLnTx/>
              <a:uFillTx/>
              <a:latin typeface="FontAwesome" pitchFamily="2" charset="0"/>
              <a:ea typeface="+mn-ea"/>
              <a:cs typeface="+mn-cs"/>
            </a:endParaRPr>
          </a:p>
        </p:txBody>
      </p:sp>
      <p:sp>
        <p:nvSpPr>
          <p:cNvPr id="23" name="Oval 26">
            <a:extLst>
              <a:ext uri="{FF2B5EF4-FFF2-40B4-BE49-F238E27FC236}">
                <a16:creationId xmlns:a16="http://schemas.microsoft.com/office/drawing/2014/main" id="{BC49811C-3904-4681-B6E9-4F419E19DC04}"/>
              </a:ext>
            </a:extLst>
          </p:cNvPr>
          <p:cNvSpPr/>
          <p:nvPr/>
        </p:nvSpPr>
        <p:spPr>
          <a:xfrm>
            <a:off x="5813070" y="5203801"/>
            <a:ext cx="584963" cy="583460"/>
          </a:xfrm>
          <a:prstGeom prst="ellipse">
            <a:avLst/>
          </a:prstGeom>
          <a:solidFill>
            <a:srgbClr val="00B050"/>
          </a:solidFill>
          <a:ln w="12700" cap="flat" cmpd="sng" algn="ctr">
            <a:noFill/>
            <a:prstDash val="solid"/>
            <a:miter lim="800000"/>
          </a:ln>
          <a:effectLst/>
        </p:spPr>
        <p:txBody>
          <a:bodyPr lIns="0" tIns="0" rIns="0" bIns="0" rtlCol="0" anchor="ctr">
            <a:norm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400" b="0" i="0" u="none" strike="noStrike" kern="1200" cap="none" spc="0" normalizeH="0" baseline="0" noProof="0" dirty="0">
              <a:ln>
                <a:noFill/>
              </a:ln>
              <a:solidFill>
                <a:sysClr val="window" lastClr="FFFFFF"/>
              </a:solidFill>
              <a:effectLst/>
              <a:uLnTx/>
              <a:uFillTx/>
              <a:latin typeface="Justus Bold"/>
              <a:ea typeface="+mn-ea"/>
              <a:cs typeface="+mn-cs"/>
            </a:endParaRPr>
          </a:p>
        </p:txBody>
      </p:sp>
      <p:sp>
        <p:nvSpPr>
          <p:cNvPr id="24" name="Text Placeholder 14">
            <a:extLst>
              <a:ext uri="{FF2B5EF4-FFF2-40B4-BE49-F238E27FC236}">
                <a16:creationId xmlns:a16="http://schemas.microsoft.com/office/drawing/2014/main" id="{86394B78-1986-4F06-970C-1C6C37110B8D}"/>
              </a:ext>
            </a:extLst>
          </p:cNvPr>
          <p:cNvSpPr txBox="1">
            <a:spLocks/>
          </p:cNvSpPr>
          <p:nvPr/>
        </p:nvSpPr>
        <p:spPr>
          <a:xfrm>
            <a:off x="4702802" y="3027244"/>
            <a:ext cx="2167200" cy="215444"/>
          </a:xfrm>
          <a:prstGeom prst="rect">
            <a:avLst/>
          </a:prstGeom>
        </p:spPr>
        <p:txBody>
          <a:bodyPr wrap="square" lIns="0" tIns="0" rIns="0" b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dirty="0">
                <a:ln>
                  <a:noFill/>
                </a:ln>
                <a:effectLst/>
                <a:uLnTx/>
                <a:uFillTx/>
                <a:latin typeface="+mj-lt"/>
                <a:ea typeface="+mn-ea"/>
                <a:cs typeface="+mn-cs"/>
              </a:rPr>
              <a:t>First cards</a:t>
            </a:r>
          </a:p>
        </p:txBody>
      </p:sp>
      <p:sp>
        <p:nvSpPr>
          <p:cNvPr id="25" name="Text Placeholder 14">
            <a:extLst>
              <a:ext uri="{FF2B5EF4-FFF2-40B4-BE49-F238E27FC236}">
                <a16:creationId xmlns:a16="http://schemas.microsoft.com/office/drawing/2014/main" id="{E1D935B1-DF15-4703-A5A5-F7842442819F}"/>
              </a:ext>
            </a:extLst>
          </p:cNvPr>
          <p:cNvSpPr txBox="1">
            <a:spLocks/>
          </p:cNvSpPr>
          <p:nvPr/>
        </p:nvSpPr>
        <p:spPr>
          <a:xfrm>
            <a:off x="4702802" y="3243499"/>
            <a:ext cx="2167227" cy="795924"/>
          </a:xfrm>
          <a:prstGeom prst="rect">
            <a:avLst/>
          </a:prstGeom>
        </p:spPr>
        <p:txBody>
          <a:bodyPr wrap="square" lIns="0" tIns="0" rIns="0" b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10000"/>
              </a:lnSpc>
              <a:spcBef>
                <a:spcPts val="0"/>
              </a:spcBef>
              <a:spcAft>
                <a:spcPts val="0"/>
              </a:spcAft>
              <a:buClrTx/>
              <a:buSzTx/>
              <a:buFontTx/>
              <a:buNone/>
              <a:tabLst/>
              <a:defRPr/>
            </a:pPr>
            <a:r>
              <a:rPr kumimoji="0" lang="en-IN" sz="1200" b="0" i="0" u="none" strike="noStrike" kern="1200" cap="none" spc="0" normalizeH="0" baseline="0" noProof="0" dirty="0">
                <a:ln>
                  <a:noFill/>
                </a:ln>
                <a:effectLst/>
                <a:uLnTx/>
                <a:uFillTx/>
                <a:latin typeface="+mj-lt"/>
                <a:ea typeface="+mn-ea"/>
                <a:cs typeface="+mn-cs"/>
              </a:rPr>
              <a:t>At the beginning to the player two cards are given, while the dealer keeps only one for himself.</a:t>
            </a:r>
          </a:p>
        </p:txBody>
      </p:sp>
      <p:sp>
        <p:nvSpPr>
          <p:cNvPr id="27" name="Oval 32">
            <a:extLst>
              <a:ext uri="{FF2B5EF4-FFF2-40B4-BE49-F238E27FC236}">
                <a16:creationId xmlns:a16="http://schemas.microsoft.com/office/drawing/2014/main" id="{94DE938D-D172-4AC8-B585-6EE50F85C688}"/>
              </a:ext>
            </a:extLst>
          </p:cNvPr>
          <p:cNvSpPr/>
          <p:nvPr/>
        </p:nvSpPr>
        <p:spPr>
          <a:xfrm>
            <a:off x="7963518" y="2416025"/>
            <a:ext cx="662896" cy="661195"/>
          </a:xfrm>
          <a:prstGeom prst="ellipse">
            <a:avLst/>
          </a:prstGeom>
          <a:solidFill>
            <a:srgbClr val="00B050"/>
          </a:solidFill>
          <a:ln w="12700" cap="flat" cmpd="sng" algn="ctr">
            <a:noFill/>
            <a:prstDash val="solid"/>
            <a:miter lim="800000"/>
          </a:ln>
          <a:effectLst/>
        </p:spPr>
        <p:txBody>
          <a:bodyPr lIns="0" tIns="0" rIns="0" b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2400" b="0" i="0" u="none" strike="noStrike" kern="1200" cap="none" spc="0" normalizeH="0" baseline="0" noProof="0" dirty="0">
              <a:ln>
                <a:noFill/>
              </a:ln>
              <a:solidFill>
                <a:sysClr val="window" lastClr="FFFFFF"/>
              </a:solidFill>
              <a:effectLst/>
              <a:uLnTx/>
              <a:uFillTx/>
              <a:latin typeface="FontAwesome" pitchFamily="2" charset="0"/>
              <a:ea typeface="+mn-ea"/>
              <a:cs typeface="+mn-cs"/>
            </a:endParaRPr>
          </a:p>
        </p:txBody>
      </p:sp>
      <p:sp>
        <p:nvSpPr>
          <p:cNvPr id="28" name="Text Placeholder 14">
            <a:extLst>
              <a:ext uri="{FF2B5EF4-FFF2-40B4-BE49-F238E27FC236}">
                <a16:creationId xmlns:a16="http://schemas.microsoft.com/office/drawing/2014/main" id="{661D8431-A9A1-4E59-B4C3-F4DA4E33211E}"/>
              </a:ext>
            </a:extLst>
          </p:cNvPr>
          <p:cNvSpPr txBox="1">
            <a:spLocks/>
          </p:cNvSpPr>
          <p:nvPr/>
        </p:nvSpPr>
        <p:spPr>
          <a:xfrm>
            <a:off x="8626414" y="942925"/>
            <a:ext cx="2167200" cy="215444"/>
          </a:xfrm>
          <a:prstGeom prst="rect">
            <a:avLst/>
          </a:prstGeom>
        </p:spPr>
        <p:txBody>
          <a:bodyPr wrap="square" lIns="0" tIns="0" rIns="0" b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dirty="0">
                <a:ln>
                  <a:noFill/>
                </a:ln>
                <a:effectLst/>
                <a:uLnTx/>
                <a:uFillTx/>
                <a:ea typeface="+mn-ea"/>
                <a:cs typeface="+mn-cs"/>
              </a:rPr>
              <a:t>Gamer’s turn</a:t>
            </a:r>
          </a:p>
        </p:txBody>
      </p:sp>
      <p:sp>
        <p:nvSpPr>
          <p:cNvPr id="31" name="Text Placeholder 14">
            <a:extLst>
              <a:ext uri="{FF2B5EF4-FFF2-40B4-BE49-F238E27FC236}">
                <a16:creationId xmlns:a16="http://schemas.microsoft.com/office/drawing/2014/main" id="{01E5D7FF-07A3-4B66-944F-FA0E7AFF6BD9}"/>
              </a:ext>
            </a:extLst>
          </p:cNvPr>
          <p:cNvSpPr txBox="1">
            <a:spLocks/>
          </p:cNvSpPr>
          <p:nvPr/>
        </p:nvSpPr>
        <p:spPr>
          <a:xfrm>
            <a:off x="8504720" y="4615525"/>
            <a:ext cx="2167200" cy="215444"/>
          </a:xfrm>
          <a:prstGeom prst="rect">
            <a:avLst/>
          </a:prstGeom>
        </p:spPr>
        <p:txBody>
          <a:bodyPr wrap="square" lIns="0" tIns="0" rIns="0" b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dirty="0">
                <a:ln>
                  <a:noFill/>
                </a:ln>
                <a:effectLst/>
                <a:uLnTx/>
                <a:uFillTx/>
                <a:latin typeface="+mj-lt"/>
                <a:ea typeface="+mn-ea"/>
                <a:cs typeface="+mn-cs"/>
              </a:rPr>
              <a:t>Dealer’s turn</a:t>
            </a:r>
          </a:p>
        </p:txBody>
      </p:sp>
      <p:sp>
        <p:nvSpPr>
          <p:cNvPr id="32" name="Text Placeholder 14">
            <a:extLst>
              <a:ext uri="{FF2B5EF4-FFF2-40B4-BE49-F238E27FC236}">
                <a16:creationId xmlns:a16="http://schemas.microsoft.com/office/drawing/2014/main" id="{A7694DE7-F04B-4E4D-BCD5-E777120BF8A6}"/>
              </a:ext>
            </a:extLst>
          </p:cNvPr>
          <p:cNvSpPr txBox="1">
            <a:spLocks/>
          </p:cNvSpPr>
          <p:nvPr/>
        </p:nvSpPr>
        <p:spPr>
          <a:xfrm>
            <a:off x="8289187" y="4848922"/>
            <a:ext cx="2694749" cy="1608454"/>
          </a:xfrm>
          <a:prstGeom prst="rect">
            <a:avLst/>
          </a:prstGeom>
        </p:spPr>
        <p:txBody>
          <a:bodyPr wrap="square" lIns="0" tIns="0" rIns="0" b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just" defTabSz="914400" rtl="0" eaLnBrk="1" fontAlgn="auto" latinLnBrk="0" hangingPunct="1">
              <a:lnSpc>
                <a:spcPct val="110000"/>
              </a:lnSpc>
              <a:spcBef>
                <a:spcPts val="0"/>
              </a:spcBef>
              <a:spcAft>
                <a:spcPts val="0"/>
              </a:spcAft>
              <a:buClrTx/>
              <a:buSzTx/>
              <a:buFontTx/>
              <a:buNone/>
              <a:tabLst/>
              <a:defRPr/>
            </a:pPr>
            <a:r>
              <a:rPr kumimoji="0" lang="en-IN" sz="1200" b="0" i="0" u="none" strike="noStrike" kern="1200" cap="none" spc="0" normalizeH="0" baseline="0" noProof="0" dirty="0">
                <a:ln>
                  <a:noFill/>
                </a:ln>
                <a:effectLst/>
                <a:uLnTx/>
                <a:uFillTx/>
                <a:latin typeface="+mj-lt"/>
                <a:ea typeface="+mn-ea"/>
                <a:cs typeface="+mn-cs"/>
              </a:rPr>
              <a:t>After </a:t>
            </a:r>
            <a:r>
              <a:rPr kumimoji="0" lang="en-IN" sz="1200" b="0" i="0" u="none" strike="noStrike" kern="1200" cap="none" spc="0" normalizeH="0" baseline="0" noProof="0" dirty="0" err="1">
                <a:ln>
                  <a:noFill/>
                </a:ln>
                <a:effectLst/>
                <a:uLnTx/>
                <a:uFillTx/>
                <a:latin typeface="+mj-lt"/>
                <a:ea typeface="+mn-ea"/>
                <a:cs typeface="+mn-cs"/>
              </a:rPr>
              <a:t>th</a:t>
            </a:r>
            <a:r>
              <a:rPr lang="en-IN" sz="1200" dirty="0">
                <a:latin typeface="+mj-lt"/>
              </a:rPr>
              <a:t>e gamer has played, the dealer must decide what to do: after looking at its card he has to decide whether to stand or ask for one (or more) cards to reach at most 21. Exactly as the player, if the score goes beyond that the dealer looses. </a:t>
            </a:r>
            <a:endParaRPr kumimoji="0" lang="en-IN" sz="1200" b="0" i="0" u="none" strike="noStrike" kern="1200" cap="none" spc="0" normalizeH="0" baseline="0" noProof="0" dirty="0">
              <a:ln>
                <a:noFill/>
              </a:ln>
              <a:effectLst/>
              <a:uLnTx/>
              <a:uFillTx/>
              <a:latin typeface="+mj-lt"/>
            </a:endParaRPr>
          </a:p>
        </p:txBody>
      </p:sp>
      <p:sp>
        <p:nvSpPr>
          <p:cNvPr id="34" name="Freeform 60">
            <a:extLst>
              <a:ext uri="{FF2B5EF4-FFF2-40B4-BE49-F238E27FC236}">
                <a16:creationId xmlns:a16="http://schemas.microsoft.com/office/drawing/2014/main" id="{853F6875-3945-4A67-BA6F-67C227578DBD}"/>
              </a:ext>
            </a:extLst>
          </p:cNvPr>
          <p:cNvSpPr>
            <a:spLocks noEditPoints="1"/>
          </p:cNvSpPr>
          <p:nvPr/>
        </p:nvSpPr>
        <p:spPr bwMode="auto">
          <a:xfrm>
            <a:off x="5936768" y="5326580"/>
            <a:ext cx="355453" cy="318960"/>
          </a:xfrm>
          <a:custGeom>
            <a:avLst/>
            <a:gdLst>
              <a:gd name="T0" fmla="*/ 1562 w 3584"/>
              <a:gd name="T1" fmla="*/ 2055 h 3573"/>
              <a:gd name="T2" fmla="*/ 1544 w 3584"/>
              <a:gd name="T3" fmla="*/ 2368 h 3573"/>
              <a:gd name="T4" fmla="*/ 1848 w 3584"/>
              <a:gd name="T5" fmla="*/ 2581 h 3573"/>
              <a:gd name="T6" fmla="*/ 1895 w 3584"/>
              <a:gd name="T7" fmla="*/ 2785 h 3573"/>
              <a:gd name="T8" fmla="*/ 1715 w 3584"/>
              <a:gd name="T9" fmla="*/ 2800 h 3573"/>
              <a:gd name="T10" fmla="*/ 1492 w 3584"/>
              <a:gd name="T11" fmla="*/ 2764 h 3573"/>
              <a:gd name="T12" fmla="*/ 1754 w 3584"/>
              <a:gd name="T13" fmla="*/ 2989 h 3573"/>
              <a:gd name="T14" fmla="*/ 2043 w 3584"/>
              <a:gd name="T15" fmla="*/ 2902 h 3573"/>
              <a:gd name="T16" fmla="*/ 2093 w 3584"/>
              <a:gd name="T17" fmla="*/ 2593 h 3573"/>
              <a:gd name="T18" fmla="*/ 1802 w 3584"/>
              <a:gd name="T19" fmla="*/ 2363 h 3573"/>
              <a:gd name="T20" fmla="*/ 1721 w 3584"/>
              <a:gd name="T21" fmla="*/ 2170 h 3573"/>
              <a:gd name="T22" fmla="*/ 1869 w 3584"/>
              <a:gd name="T23" fmla="*/ 2116 h 3573"/>
              <a:gd name="T24" fmla="*/ 2096 w 3584"/>
              <a:gd name="T25" fmla="*/ 2136 h 3573"/>
              <a:gd name="T26" fmla="*/ 1872 w 3584"/>
              <a:gd name="T27" fmla="*/ 1942 h 3573"/>
              <a:gd name="T28" fmla="*/ 2657 w 3584"/>
              <a:gd name="T29" fmla="*/ 1446 h 3573"/>
              <a:gd name="T30" fmla="*/ 3302 w 3584"/>
              <a:gd name="T31" fmla="*/ 2055 h 3573"/>
              <a:gd name="T32" fmla="*/ 3582 w 3584"/>
              <a:gd name="T33" fmla="*/ 2756 h 3573"/>
              <a:gd name="T34" fmla="*/ 3436 w 3584"/>
              <a:gd name="T35" fmla="*/ 3232 h 3573"/>
              <a:gd name="T36" fmla="*/ 2962 w 3584"/>
              <a:gd name="T37" fmla="*/ 3476 h 3573"/>
              <a:gd name="T38" fmla="*/ 2254 w 3584"/>
              <a:gd name="T39" fmla="*/ 3565 h 3573"/>
              <a:gd name="T40" fmla="*/ 1420 w 3584"/>
              <a:gd name="T41" fmla="*/ 3568 h 3573"/>
              <a:gd name="T42" fmla="*/ 692 w 3584"/>
              <a:gd name="T43" fmla="*/ 3492 h 3573"/>
              <a:gd name="T44" fmla="*/ 187 w 3584"/>
              <a:gd name="T45" fmla="*/ 3269 h 3573"/>
              <a:gd name="T46" fmla="*/ 0 w 3584"/>
              <a:gd name="T47" fmla="*/ 2829 h 3573"/>
              <a:gd name="T48" fmla="*/ 222 w 3584"/>
              <a:gd name="T49" fmla="*/ 2149 h 3573"/>
              <a:gd name="T50" fmla="*/ 810 w 3584"/>
              <a:gd name="T51" fmla="*/ 1524 h 3573"/>
              <a:gd name="T52" fmla="*/ 1480 w 3584"/>
              <a:gd name="T53" fmla="*/ 1290 h 3573"/>
              <a:gd name="T54" fmla="*/ 1759 w 3584"/>
              <a:gd name="T55" fmla="*/ 1304 h 3573"/>
              <a:gd name="T56" fmla="*/ 1645 w 3584"/>
              <a:gd name="T57" fmla="*/ 148 h 3573"/>
              <a:gd name="T58" fmla="*/ 1540 w 3584"/>
              <a:gd name="T59" fmla="*/ 268 h 3573"/>
              <a:gd name="T60" fmla="*/ 1292 w 3584"/>
              <a:gd name="T61" fmla="*/ 435 h 3573"/>
              <a:gd name="T62" fmla="*/ 1098 w 3584"/>
              <a:gd name="T63" fmla="*/ 471 h 3573"/>
              <a:gd name="T64" fmla="*/ 1350 w 3584"/>
              <a:gd name="T65" fmla="*/ 683 h 3573"/>
              <a:gd name="T66" fmla="*/ 1548 w 3584"/>
              <a:gd name="T67" fmla="*/ 610 h 3573"/>
              <a:gd name="T68" fmla="*/ 1685 w 3584"/>
              <a:gd name="T69" fmla="*/ 559 h 3573"/>
              <a:gd name="T70" fmla="*/ 1803 w 3584"/>
              <a:gd name="T71" fmla="*/ 698 h 3573"/>
              <a:gd name="T72" fmla="*/ 2020 w 3584"/>
              <a:gd name="T73" fmla="*/ 657 h 3573"/>
              <a:gd name="T74" fmla="*/ 2212 w 3584"/>
              <a:gd name="T75" fmla="*/ 313 h 3573"/>
              <a:gd name="T76" fmla="*/ 2006 w 3584"/>
              <a:gd name="T77" fmla="*/ 414 h 3573"/>
              <a:gd name="T78" fmla="*/ 1811 w 3584"/>
              <a:gd name="T79" fmla="*/ 350 h 3573"/>
              <a:gd name="T80" fmla="*/ 1665 w 3584"/>
              <a:gd name="T81" fmla="*/ 151 h 3573"/>
              <a:gd name="T82" fmla="*/ 1745 w 3584"/>
              <a:gd name="T83" fmla="*/ 24 h 3573"/>
              <a:gd name="T84" fmla="*/ 1926 w 3584"/>
              <a:gd name="T85" fmla="*/ 254 h 3573"/>
              <a:gd name="T86" fmla="*/ 2105 w 3584"/>
              <a:gd name="T87" fmla="*/ 199 h 3573"/>
              <a:gd name="T88" fmla="*/ 2326 w 3584"/>
              <a:gd name="T89" fmla="*/ 176 h 3573"/>
              <a:gd name="T90" fmla="*/ 2384 w 3584"/>
              <a:gd name="T91" fmla="*/ 339 h 3573"/>
              <a:gd name="T92" fmla="*/ 2316 w 3584"/>
              <a:gd name="T93" fmla="*/ 455 h 3573"/>
              <a:gd name="T94" fmla="*/ 2150 w 3584"/>
              <a:gd name="T95" fmla="*/ 764 h 3573"/>
              <a:gd name="T96" fmla="*/ 2078 w 3584"/>
              <a:gd name="T97" fmla="*/ 1050 h 3573"/>
              <a:gd name="T98" fmla="*/ 1785 w 3584"/>
              <a:gd name="T99" fmla="*/ 1152 h 3573"/>
              <a:gd name="T100" fmla="*/ 1623 w 3584"/>
              <a:gd name="T101" fmla="*/ 1156 h 3573"/>
              <a:gd name="T102" fmla="*/ 1479 w 3584"/>
              <a:gd name="T103" fmla="*/ 1138 h 3573"/>
              <a:gd name="T104" fmla="*/ 1349 w 3584"/>
              <a:gd name="T105" fmla="*/ 1104 h 3573"/>
              <a:gd name="T106" fmla="*/ 1277 w 3584"/>
              <a:gd name="T107" fmla="*/ 1064 h 3573"/>
              <a:gd name="T108" fmla="*/ 1205 w 3584"/>
              <a:gd name="T109" fmla="*/ 958 h 3573"/>
              <a:gd name="T110" fmla="*/ 1027 w 3584"/>
              <a:gd name="T111" fmla="*/ 660 h 3573"/>
              <a:gd name="T112" fmla="*/ 919 w 3584"/>
              <a:gd name="T113" fmla="*/ 482 h 3573"/>
              <a:gd name="T114" fmla="*/ 963 w 3584"/>
              <a:gd name="T115" fmla="*/ 313 h 3573"/>
              <a:gd name="T116" fmla="*/ 1277 w 3584"/>
              <a:gd name="T117" fmla="*/ 287 h 3573"/>
              <a:gd name="T118" fmla="*/ 1451 w 3584"/>
              <a:gd name="T119" fmla="*/ 106 h 3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584" h="3573">
                <a:moveTo>
                  <a:pt x="1768" y="1791"/>
                </a:moveTo>
                <a:lnTo>
                  <a:pt x="1768" y="1940"/>
                </a:lnTo>
                <a:lnTo>
                  <a:pt x="1731" y="1945"/>
                </a:lnTo>
                <a:lnTo>
                  <a:pt x="1696" y="1955"/>
                </a:lnTo>
                <a:lnTo>
                  <a:pt x="1664" y="1969"/>
                </a:lnTo>
                <a:lnTo>
                  <a:pt x="1634" y="1985"/>
                </a:lnTo>
                <a:lnTo>
                  <a:pt x="1607" y="2005"/>
                </a:lnTo>
                <a:lnTo>
                  <a:pt x="1583" y="2029"/>
                </a:lnTo>
                <a:lnTo>
                  <a:pt x="1562" y="2055"/>
                </a:lnTo>
                <a:lnTo>
                  <a:pt x="1544" y="2084"/>
                </a:lnTo>
                <a:lnTo>
                  <a:pt x="1531" y="2115"/>
                </a:lnTo>
                <a:lnTo>
                  <a:pt x="1522" y="2149"/>
                </a:lnTo>
                <a:lnTo>
                  <a:pt x="1516" y="2184"/>
                </a:lnTo>
                <a:lnTo>
                  <a:pt x="1515" y="2223"/>
                </a:lnTo>
                <a:lnTo>
                  <a:pt x="1516" y="2263"/>
                </a:lnTo>
                <a:lnTo>
                  <a:pt x="1521" y="2302"/>
                </a:lnTo>
                <a:lnTo>
                  <a:pt x="1531" y="2337"/>
                </a:lnTo>
                <a:lnTo>
                  <a:pt x="1544" y="2368"/>
                </a:lnTo>
                <a:lnTo>
                  <a:pt x="1561" y="2396"/>
                </a:lnTo>
                <a:lnTo>
                  <a:pt x="1582" y="2422"/>
                </a:lnTo>
                <a:lnTo>
                  <a:pt x="1612" y="2449"/>
                </a:lnTo>
                <a:lnTo>
                  <a:pt x="1648" y="2475"/>
                </a:lnTo>
                <a:lnTo>
                  <a:pt x="1690" y="2500"/>
                </a:lnTo>
                <a:lnTo>
                  <a:pt x="1739" y="2524"/>
                </a:lnTo>
                <a:lnTo>
                  <a:pt x="1793" y="2546"/>
                </a:lnTo>
                <a:lnTo>
                  <a:pt x="1823" y="2564"/>
                </a:lnTo>
                <a:lnTo>
                  <a:pt x="1848" y="2581"/>
                </a:lnTo>
                <a:lnTo>
                  <a:pt x="1869" y="2598"/>
                </a:lnTo>
                <a:lnTo>
                  <a:pt x="1883" y="2615"/>
                </a:lnTo>
                <a:lnTo>
                  <a:pt x="1894" y="2634"/>
                </a:lnTo>
                <a:lnTo>
                  <a:pt x="1903" y="2657"/>
                </a:lnTo>
                <a:lnTo>
                  <a:pt x="1907" y="2681"/>
                </a:lnTo>
                <a:lnTo>
                  <a:pt x="1909" y="2710"/>
                </a:lnTo>
                <a:lnTo>
                  <a:pt x="1907" y="2739"/>
                </a:lnTo>
                <a:lnTo>
                  <a:pt x="1903" y="2763"/>
                </a:lnTo>
                <a:lnTo>
                  <a:pt x="1895" y="2785"/>
                </a:lnTo>
                <a:lnTo>
                  <a:pt x="1884" y="2803"/>
                </a:lnTo>
                <a:lnTo>
                  <a:pt x="1870" y="2819"/>
                </a:lnTo>
                <a:lnTo>
                  <a:pt x="1852" y="2830"/>
                </a:lnTo>
                <a:lnTo>
                  <a:pt x="1831" y="2836"/>
                </a:lnTo>
                <a:lnTo>
                  <a:pt x="1806" y="2839"/>
                </a:lnTo>
                <a:lnTo>
                  <a:pt x="1779" y="2836"/>
                </a:lnTo>
                <a:lnTo>
                  <a:pt x="1755" y="2829"/>
                </a:lnTo>
                <a:lnTo>
                  <a:pt x="1733" y="2817"/>
                </a:lnTo>
                <a:lnTo>
                  <a:pt x="1715" y="2800"/>
                </a:lnTo>
                <a:lnTo>
                  <a:pt x="1703" y="2781"/>
                </a:lnTo>
                <a:lnTo>
                  <a:pt x="1693" y="2759"/>
                </a:lnTo>
                <a:lnTo>
                  <a:pt x="1687" y="2733"/>
                </a:lnTo>
                <a:lnTo>
                  <a:pt x="1682" y="2702"/>
                </a:lnTo>
                <a:lnTo>
                  <a:pt x="1681" y="2668"/>
                </a:lnTo>
                <a:lnTo>
                  <a:pt x="1486" y="2668"/>
                </a:lnTo>
                <a:lnTo>
                  <a:pt x="1484" y="2671"/>
                </a:lnTo>
                <a:lnTo>
                  <a:pt x="1486" y="2720"/>
                </a:lnTo>
                <a:lnTo>
                  <a:pt x="1492" y="2764"/>
                </a:lnTo>
                <a:lnTo>
                  <a:pt x="1501" y="2803"/>
                </a:lnTo>
                <a:lnTo>
                  <a:pt x="1516" y="2840"/>
                </a:lnTo>
                <a:lnTo>
                  <a:pt x="1535" y="2872"/>
                </a:lnTo>
                <a:lnTo>
                  <a:pt x="1558" y="2899"/>
                </a:lnTo>
                <a:lnTo>
                  <a:pt x="1590" y="2928"/>
                </a:lnTo>
                <a:lnTo>
                  <a:pt x="1626" y="2951"/>
                </a:lnTo>
                <a:lnTo>
                  <a:pt x="1665" y="2968"/>
                </a:lnTo>
                <a:lnTo>
                  <a:pt x="1708" y="2982"/>
                </a:lnTo>
                <a:lnTo>
                  <a:pt x="1754" y="2989"/>
                </a:lnTo>
                <a:lnTo>
                  <a:pt x="1754" y="3129"/>
                </a:lnTo>
                <a:lnTo>
                  <a:pt x="1859" y="3129"/>
                </a:lnTo>
                <a:lnTo>
                  <a:pt x="1859" y="2989"/>
                </a:lnTo>
                <a:lnTo>
                  <a:pt x="1896" y="2983"/>
                </a:lnTo>
                <a:lnTo>
                  <a:pt x="1931" y="2974"/>
                </a:lnTo>
                <a:lnTo>
                  <a:pt x="1963" y="2961"/>
                </a:lnTo>
                <a:lnTo>
                  <a:pt x="1992" y="2945"/>
                </a:lnTo>
                <a:lnTo>
                  <a:pt x="2019" y="2926"/>
                </a:lnTo>
                <a:lnTo>
                  <a:pt x="2043" y="2902"/>
                </a:lnTo>
                <a:lnTo>
                  <a:pt x="2064" y="2877"/>
                </a:lnTo>
                <a:lnTo>
                  <a:pt x="2081" y="2849"/>
                </a:lnTo>
                <a:lnTo>
                  <a:pt x="2094" y="2818"/>
                </a:lnTo>
                <a:lnTo>
                  <a:pt x="2103" y="2785"/>
                </a:lnTo>
                <a:lnTo>
                  <a:pt x="2108" y="2748"/>
                </a:lnTo>
                <a:lnTo>
                  <a:pt x="2110" y="2709"/>
                </a:lnTo>
                <a:lnTo>
                  <a:pt x="2108" y="2667"/>
                </a:lnTo>
                <a:lnTo>
                  <a:pt x="2103" y="2629"/>
                </a:lnTo>
                <a:lnTo>
                  <a:pt x="2093" y="2593"/>
                </a:lnTo>
                <a:lnTo>
                  <a:pt x="2080" y="2561"/>
                </a:lnTo>
                <a:lnTo>
                  <a:pt x="2062" y="2533"/>
                </a:lnTo>
                <a:lnTo>
                  <a:pt x="2041" y="2506"/>
                </a:lnTo>
                <a:lnTo>
                  <a:pt x="2011" y="2479"/>
                </a:lnTo>
                <a:lnTo>
                  <a:pt x="1975" y="2451"/>
                </a:lnTo>
                <a:lnTo>
                  <a:pt x="1933" y="2427"/>
                </a:lnTo>
                <a:lnTo>
                  <a:pt x="1887" y="2404"/>
                </a:lnTo>
                <a:lnTo>
                  <a:pt x="1834" y="2383"/>
                </a:lnTo>
                <a:lnTo>
                  <a:pt x="1802" y="2363"/>
                </a:lnTo>
                <a:lnTo>
                  <a:pt x="1775" y="2346"/>
                </a:lnTo>
                <a:lnTo>
                  <a:pt x="1755" y="2328"/>
                </a:lnTo>
                <a:lnTo>
                  <a:pt x="1740" y="2311"/>
                </a:lnTo>
                <a:lnTo>
                  <a:pt x="1730" y="2293"/>
                </a:lnTo>
                <a:lnTo>
                  <a:pt x="1722" y="2272"/>
                </a:lnTo>
                <a:lnTo>
                  <a:pt x="1718" y="2249"/>
                </a:lnTo>
                <a:lnTo>
                  <a:pt x="1715" y="2223"/>
                </a:lnTo>
                <a:lnTo>
                  <a:pt x="1717" y="2195"/>
                </a:lnTo>
                <a:lnTo>
                  <a:pt x="1721" y="2170"/>
                </a:lnTo>
                <a:lnTo>
                  <a:pt x="1728" y="2148"/>
                </a:lnTo>
                <a:lnTo>
                  <a:pt x="1738" y="2128"/>
                </a:lnTo>
                <a:lnTo>
                  <a:pt x="1750" y="2113"/>
                </a:lnTo>
                <a:lnTo>
                  <a:pt x="1766" y="2102"/>
                </a:lnTo>
                <a:lnTo>
                  <a:pt x="1786" y="2095"/>
                </a:lnTo>
                <a:lnTo>
                  <a:pt x="1809" y="2093"/>
                </a:lnTo>
                <a:lnTo>
                  <a:pt x="1831" y="2095"/>
                </a:lnTo>
                <a:lnTo>
                  <a:pt x="1852" y="2103"/>
                </a:lnTo>
                <a:lnTo>
                  <a:pt x="1869" y="2116"/>
                </a:lnTo>
                <a:lnTo>
                  <a:pt x="1884" y="2135"/>
                </a:lnTo>
                <a:lnTo>
                  <a:pt x="1896" y="2158"/>
                </a:lnTo>
                <a:lnTo>
                  <a:pt x="1904" y="2185"/>
                </a:lnTo>
                <a:lnTo>
                  <a:pt x="1910" y="2218"/>
                </a:lnTo>
                <a:lnTo>
                  <a:pt x="1911" y="2255"/>
                </a:lnTo>
                <a:lnTo>
                  <a:pt x="2112" y="2255"/>
                </a:lnTo>
                <a:lnTo>
                  <a:pt x="2110" y="2212"/>
                </a:lnTo>
                <a:lnTo>
                  <a:pt x="2105" y="2172"/>
                </a:lnTo>
                <a:lnTo>
                  <a:pt x="2096" y="2136"/>
                </a:lnTo>
                <a:lnTo>
                  <a:pt x="2084" y="2102"/>
                </a:lnTo>
                <a:lnTo>
                  <a:pt x="2067" y="2071"/>
                </a:lnTo>
                <a:lnTo>
                  <a:pt x="2048" y="2042"/>
                </a:lnTo>
                <a:lnTo>
                  <a:pt x="2026" y="2017"/>
                </a:lnTo>
                <a:lnTo>
                  <a:pt x="2000" y="1995"/>
                </a:lnTo>
                <a:lnTo>
                  <a:pt x="1973" y="1976"/>
                </a:lnTo>
                <a:lnTo>
                  <a:pt x="1942" y="1962"/>
                </a:lnTo>
                <a:lnTo>
                  <a:pt x="1909" y="1951"/>
                </a:lnTo>
                <a:lnTo>
                  <a:pt x="1872" y="1942"/>
                </a:lnTo>
                <a:lnTo>
                  <a:pt x="1872" y="1791"/>
                </a:lnTo>
                <a:lnTo>
                  <a:pt x="1768" y="1791"/>
                </a:lnTo>
                <a:close/>
                <a:moveTo>
                  <a:pt x="2085" y="1222"/>
                </a:moveTo>
                <a:lnTo>
                  <a:pt x="2185" y="1245"/>
                </a:lnTo>
                <a:lnTo>
                  <a:pt x="2285" y="1273"/>
                </a:lnTo>
                <a:lnTo>
                  <a:pt x="2382" y="1309"/>
                </a:lnTo>
                <a:lnTo>
                  <a:pt x="2476" y="1349"/>
                </a:lnTo>
                <a:lnTo>
                  <a:pt x="2567" y="1395"/>
                </a:lnTo>
                <a:lnTo>
                  <a:pt x="2657" y="1446"/>
                </a:lnTo>
                <a:lnTo>
                  <a:pt x="2742" y="1501"/>
                </a:lnTo>
                <a:lnTo>
                  <a:pt x="2824" y="1559"/>
                </a:lnTo>
                <a:lnTo>
                  <a:pt x="2904" y="1622"/>
                </a:lnTo>
                <a:lnTo>
                  <a:pt x="2980" y="1688"/>
                </a:lnTo>
                <a:lnTo>
                  <a:pt x="3053" y="1757"/>
                </a:lnTo>
                <a:lnTo>
                  <a:pt x="3121" y="1829"/>
                </a:lnTo>
                <a:lnTo>
                  <a:pt x="3185" y="1903"/>
                </a:lnTo>
                <a:lnTo>
                  <a:pt x="3246" y="1978"/>
                </a:lnTo>
                <a:lnTo>
                  <a:pt x="3302" y="2055"/>
                </a:lnTo>
                <a:lnTo>
                  <a:pt x="3353" y="2134"/>
                </a:lnTo>
                <a:lnTo>
                  <a:pt x="3400" y="2212"/>
                </a:lnTo>
                <a:lnTo>
                  <a:pt x="3442" y="2292"/>
                </a:lnTo>
                <a:lnTo>
                  <a:pt x="3479" y="2371"/>
                </a:lnTo>
                <a:lnTo>
                  <a:pt x="3511" y="2450"/>
                </a:lnTo>
                <a:lnTo>
                  <a:pt x="3537" y="2528"/>
                </a:lnTo>
                <a:lnTo>
                  <a:pt x="3558" y="2607"/>
                </a:lnTo>
                <a:lnTo>
                  <a:pt x="3572" y="2682"/>
                </a:lnTo>
                <a:lnTo>
                  <a:pt x="3582" y="2756"/>
                </a:lnTo>
                <a:lnTo>
                  <a:pt x="3584" y="2829"/>
                </a:lnTo>
                <a:lnTo>
                  <a:pt x="3582" y="2890"/>
                </a:lnTo>
                <a:lnTo>
                  <a:pt x="3576" y="2949"/>
                </a:lnTo>
                <a:lnTo>
                  <a:pt x="3562" y="3004"/>
                </a:lnTo>
                <a:lnTo>
                  <a:pt x="3546" y="3055"/>
                </a:lnTo>
                <a:lnTo>
                  <a:pt x="3525" y="3105"/>
                </a:lnTo>
                <a:lnTo>
                  <a:pt x="3499" y="3150"/>
                </a:lnTo>
                <a:lnTo>
                  <a:pt x="3470" y="3193"/>
                </a:lnTo>
                <a:lnTo>
                  <a:pt x="3436" y="3232"/>
                </a:lnTo>
                <a:lnTo>
                  <a:pt x="3397" y="3269"/>
                </a:lnTo>
                <a:lnTo>
                  <a:pt x="3355" y="3303"/>
                </a:lnTo>
                <a:lnTo>
                  <a:pt x="3310" y="3335"/>
                </a:lnTo>
                <a:lnTo>
                  <a:pt x="3260" y="3364"/>
                </a:lnTo>
                <a:lnTo>
                  <a:pt x="3207" y="3391"/>
                </a:lnTo>
                <a:lnTo>
                  <a:pt x="3151" y="3415"/>
                </a:lnTo>
                <a:lnTo>
                  <a:pt x="3091" y="3437"/>
                </a:lnTo>
                <a:lnTo>
                  <a:pt x="3028" y="3458"/>
                </a:lnTo>
                <a:lnTo>
                  <a:pt x="2962" y="3476"/>
                </a:lnTo>
                <a:lnTo>
                  <a:pt x="2894" y="3492"/>
                </a:lnTo>
                <a:lnTo>
                  <a:pt x="2822" y="3506"/>
                </a:lnTo>
                <a:lnTo>
                  <a:pt x="2748" y="3518"/>
                </a:lnTo>
                <a:lnTo>
                  <a:pt x="2671" y="3529"/>
                </a:lnTo>
                <a:lnTo>
                  <a:pt x="2593" y="3539"/>
                </a:lnTo>
                <a:lnTo>
                  <a:pt x="2511" y="3547"/>
                </a:lnTo>
                <a:lnTo>
                  <a:pt x="2427" y="3555"/>
                </a:lnTo>
                <a:lnTo>
                  <a:pt x="2342" y="3560"/>
                </a:lnTo>
                <a:lnTo>
                  <a:pt x="2254" y="3565"/>
                </a:lnTo>
                <a:lnTo>
                  <a:pt x="2165" y="3568"/>
                </a:lnTo>
                <a:lnTo>
                  <a:pt x="2074" y="3570"/>
                </a:lnTo>
                <a:lnTo>
                  <a:pt x="1981" y="3572"/>
                </a:lnTo>
                <a:lnTo>
                  <a:pt x="1888" y="3573"/>
                </a:lnTo>
                <a:lnTo>
                  <a:pt x="1793" y="3573"/>
                </a:lnTo>
                <a:lnTo>
                  <a:pt x="1698" y="3573"/>
                </a:lnTo>
                <a:lnTo>
                  <a:pt x="1603" y="3572"/>
                </a:lnTo>
                <a:lnTo>
                  <a:pt x="1511" y="3570"/>
                </a:lnTo>
                <a:lnTo>
                  <a:pt x="1420" y="3568"/>
                </a:lnTo>
                <a:lnTo>
                  <a:pt x="1330" y="3565"/>
                </a:lnTo>
                <a:lnTo>
                  <a:pt x="1243" y="3560"/>
                </a:lnTo>
                <a:lnTo>
                  <a:pt x="1157" y="3555"/>
                </a:lnTo>
                <a:lnTo>
                  <a:pt x="1074" y="3547"/>
                </a:lnTo>
                <a:lnTo>
                  <a:pt x="993" y="3539"/>
                </a:lnTo>
                <a:lnTo>
                  <a:pt x="913" y="3529"/>
                </a:lnTo>
                <a:lnTo>
                  <a:pt x="837" y="3518"/>
                </a:lnTo>
                <a:lnTo>
                  <a:pt x="763" y="3506"/>
                </a:lnTo>
                <a:lnTo>
                  <a:pt x="692" y="3492"/>
                </a:lnTo>
                <a:lnTo>
                  <a:pt x="622" y="3476"/>
                </a:lnTo>
                <a:lnTo>
                  <a:pt x="557" y="3458"/>
                </a:lnTo>
                <a:lnTo>
                  <a:pt x="494" y="3437"/>
                </a:lnTo>
                <a:lnTo>
                  <a:pt x="435" y="3415"/>
                </a:lnTo>
                <a:lnTo>
                  <a:pt x="378" y="3391"/>
                </a:lnTo>
                <a:lnTo>
                  <a:pt x="325" y="3364"/>
                </a:lnTo>
                <a:lnTo>
                  <a:pt x="276" y="3335"/>
                </a:lnTo>
                <a:lnTo>
                  <a:pt x="229" y="3303"/>
                </a:lnTo>
                <a:lnTo>
                  <a:pt x="187" y="3269"/>
                </a:lnTo>
                <a:lnTo>
                  <a:pt x="150" y="3232"/>
                </a:lnTo>
                <a:lnTo>
                  <a:pt x="116" y="3193"/>
                </a:lnTo>
                <a:lnTo>
                  <a:pt x="86" y="3150"/>
                </a:lnTo>
                <a:lnTo>
                  <a:pt x="61" y="3105"/>
                </a:lnTo>
                <a:lnTo>
                  <a:pt x="39" y="3055"/>
                </a:lnTo>
                <a:lnTo>
                  <a:pt x="22" y="3004"/>
                </a:lnTo>
                <a:lnTo>
                  <a:pt x="10" y="2949"/>
                </a:lnTo>
                <a:lnTo>
                  <a:pt x="2" y="2890"/>
                </a:lnTo>
                <a:lnTo>
                  <a:pt x="0" y="2829"/>
                </a:lnTo>
                <a:lnTo>
                  <a:pt x="3" y="2758"/>
                </a:lnTo>
                <a:lnTo>
                  <a:pt x="12" y="2686"/>
                </a:lnTo>
                <a:lnTo>
                  <a:pt x="26" y="2611"/>
                </a:lnTo>
                <a:lnTo>
                  <a:pt x="46" y="2535"/>
                </a:lnTo>
                <a:lnTo>
                  <a:pt x="72" y="2459"/>
                </a:lnTo>
                <a:lnTo>
                  <a:pt x="101" y="2382"/>
                </a:lnTo>
                <a:lnTo>
                  <a:pt x="137" y="2304"/>
                </a:lnTo>
                <a:lnTo>
                  <a:pt x="178" y="2226"/>
                </a:lnTo>
                <a:lnTo>
                  <a:pt x="222" y="2149"/>
                </a:lnTo>
                <a:lnTo>
                  <a:pt x="271" y="2072"/>
                </a:lnTo>
                <a:lnTo>
                  <a:pt x="325" y="1997"/>
                </a:lnTo>
                <a:lnTo>
                  <a:pt x="383" y="1922"/>
                </a:lnTo>
                <a:lnTo>
                  <a:pt x="445" y="1850"/>
                </a:lnTo>
                <a:lnTo>
                  <a:pt x="511" y="1779"/>
                </a:lnTo>
                <a:lnTo>
                  <a:pt x="580" y="1711"/>
                </a:lnTo>
                <a:lnTo>
                  <a:pt x="653" y="1645"/>
                </a:lnTo>
                <a:lnTo>
                  <a:pt x="730" y="1584"/>
                </a:lnTo>
                <a:lnTo>
                  <a:pt x="810" y="1524"/>
                </a:lnTo>
                <a:lnTo>
                  <a:pt x="892" y="1469"/>
                </a:lnTo>
                <a:lnTo>
                  <a:pt x="977" y="1417"/>
                </a:lnTo>
                <a:lnTo>
                  <a:pt x="1066" y="1370"/>
                </a:lnTo>
                <a:lnTo>
                  <a:pt x="1157" y="1328"/>
                </a:lnTo>
                <a:lnTo>
                  <a:pt x="1251" y="1291"/>
                </a:lnTo>
                <a:lnTo>
                  <a:pt x="1346" y="1259"/>
                </a:lnTo>
                <a:lnTo>
                  <a:pt x="1391" y="1272"/>
                </a:lnTo>
                <a:lnTo>
                  <a:pt x="1436" y="1282"/>
                </a:lnTo>
                <a:lnTo>
                  <a:pt x="1480" y="1290"/>
                </a:lnTo>
                <a:lnTo>
                  <a:pt x="1522" y="1295"/>
                </a:lnTo>
                <a:lnTo>
                  <a:pt x="1562" y="1300"/>
                </a:lnTo>
                <a:lnTo>
                  <a:pt x="1599" y="1303"/>
                </a:lnTo>
                <a:lnTo>
                  <a:pt x="1631" y="1305"/>
                </a:lnTo>
                <a:lnTo>
                  <a:pt x="1657" y="1306"/>
                </a:lnTo>
                <a:lnTo>
                  <a:pt x="1677" y="1306"/>
                </a:lnTo>
                <a:lnTo>
                  <a:pt x="1689" y="1307"/>
                </a:lnTo>
                <a:lnTo>
                  <a:pt x="1721" y="1306"/>
                </a:lnTo>
                <a:lnTo>
                  <a:pt x="1759" y="1304"/>
                </a:lnTo>
                <a:lnTo>
                  <a:pt x="1799" y="1300"/>
                </a:lnTo>
                <a:lnTo>
                  <a:pt x="1845" y="1294"/>
                </a:lnTo>
                <a:lnTo>
                  <a:pt x="1892" y="1285"/>
                </a:lnTo>
                <a:lnTo>
                  <a:pt x="1942" y="1273"/>
                </a:lnTo>
                <a:lnTo>
                  <a:pt x="1990" y="1259"/>
                </a:lnTo>
                <a:lnTo>
                  <a:pt x="2039" y="1243"/>
                </a:lnTo>
                <a:lnTo>
                  <a:pt x="2085" y="1222"/>
                </a:lnTo>
                <a:close/>
                <a:moveTo>
                  <a:pt x="1645" y="49"/>
                </a:moveTo>
                <a:lnTo>
                  <a:pt x="1645" y="148"/>
                </a:lnTo>
                <a:lnTo>
                  <a:pt x="1634" y="148"/>
                </a:lnTo>
                <a:lnTo>
                  <a:pt x="1622" y="149"/>
                </a:lnTo>
                <a:lnTo>
                  <a:pt x="1611" y="152"/>
                </a:lnTo>
                <a:lnTo>
                  <a:pt x="1600" y="159"/>
                </a:lnTo>
                <a:lnTo>
                  <a:pt x="1590" y="168"/>
                </a:lnTo>
                <a:lnTo>
                  <a:pt x="1579" y="183"/>
                </a:lnTo>
                <a:lnTo>
                  <a:pt x="1568" y="203"/>
                </a:lnTo>
                <a:lnTo>
                  <a:pt x="1557" y="229"/>
                </a:lnTo>
                <a:lnTo>
                  <a:pt x="1540" y="268"/>
                </a:lnTo>
                <a:lnTo>
                  <a:pt x="1520" y="301"/>
                </a:lnTo>
                <a:lnTo>
                  <a:pt x="1498" y="331"/>
                </a:lnTo>
                <a:lnTo>
                  <a:pt x="1473" y="355"/>
                </a:lnTo>
                <a:lnTo>
                  <a:pt x="1446" y="376"/>
                </a:lnTo>
                <a:lnTo>
                  <a:pt x="1418" y="393"/>
                </a:lnTo>
                <a:lnTo>
                  <a:pt x="1387" y="408"/>
                </a:lnTo>
                <a:lnTo>
                  <a:pt x="1356" y="419"/>
                </a:lnTo>
                <a:lnTo>
                  <a:pt x="1324" y="427"/>
                </a:lnTo>
                <a:lnTo>
                  <a:pt x="1292" y="435"/>
                </a:lnTo>
                <a:lnTo>
                  <a:pt x="1261" y="440"/>
                </a:lnTo>
                <a:lnTo>
                  <a:pt x="1230" y="443"/>
                </a:lnTo>
                <a:lnTo>
                  <a:pt x="1199" y="445"/>
                </a:lnTo>
                <a:lnTo>
                  <a:pt x="1172" y="446"/>
                </a:lnTo>
                <a:lnTo>
                  <a:pt x="1144" y="446"/>
                </a:lnTo>
                <a:lnTo>
                  <a:pt x="1120" y="446"/>
                </a:lnTo>
                <a:lnTo>
                  <a:pt x="1082" y="446"/>
                </a:lnTo>
                <a:lnTo>
                  <a:pt x="1077" y="446"/>
                </a:lnTo>
                <a:lnTo>
                  <a:pt x="1098" y="471"/>
                </a:lnTo>
                <a:lnTo>
                  <a:pt x="1120" y="498"/>
                </a:lnTo>
                <a:lnTo>
                  <a:pt x="1144" y="525"/>
                </a:lnTo>
                <a:lnTo>
                  <a:pt x="1169" y="554"/>
                </a:lnTo>
                <a:lnTo>
                  <a:pt x="1196" y="580"/>
                </a:lnTo>
                <a:lnTo>
                  <a:pt x="1225" y="607"/>
                </a:lnTo>
                <a:lnTo>
                  <a:pt x="1254" y="630"/>
                </a:lnTo>
                <a:lnTo>
                  <a:pt x="1285" y="652"/>
                </a:lnTo>
                <a:lnTo>
                  <a:pt x="1317" y="669"/>
                </a:lnTo>
                <a:lnTo>
                  <a:pt x="1350" y="683"/>
                </a:lnTo>
                <a:lnTo>
                  <a:pt x="1386" y="690"/>
                </a:lnTo>
                <a:lnTo>
                  <a:pt x="1422" y="694"/>
                </a:lnTo>
                <a:lnTo>
                  <a:pt x="1458" y="690"/>
                </a:lnTo>
                <a:lnTo>
                  <a:pt x="1478" y="684"/>
                </a:lnTo>
                <a:lnTo>
                  <a:pt x="1495" y="674"/>
                </a:lnTo>
                <a:lnTo>
                  <a:pt x="1509" y="661"/>
                </a:lnTo>
                <a:lnTo>
                  <a:pt x="1524" y="645"/>
                </a:lnTo>
                <a:lnTo>
                  <a:pt x="1536" y="628"/>
                </a:lnTo>
                <a:lnTo>
                  <a:pt x="1548" y="610"/>
                </a:lnTo>
                <a:lnTo>
                  <a:pt x="1560" y="594"/>
                </a:lnTo>
                <a:lnTo>
                  <a:pt x="1573" y="577"/>
                </a:lnTo>
                <a:lnTo>
                  <a:pt x="1588" y="563"/>
                </a:lnTo>
                <a:lnTo>
                  <a:pt x="1604" y="552"/>
                </a:lnTo>
                <a:lnTo>
                  <a:pt x="1622" y="544"/>
                </a:lnTo>
                <a:lnTo>
                  <a:pt x="1643" y="541"/>
                </a:lnTo>
                <a:lnTo>
                  <a:pt x="1658" y="543"/>
                </a:lnTo>
                <a:lnTo>
                  <a:pt x="1672" y="550"/>
                </a:lnTo>
                <a:lnTo>
                  <a:pt x="1685" y="559"/>
                </a:lnTo>
                <a:lnTo>
                  <a:pt x="1697" y="572"/>
                </a:lnTo>
                <a:lnTo>
                  <a:pt x="1708" y="586"/>
                </a:lnTo>
                <a:lnTo>
                  <a:pt x="1719" y="602"/>
                </a:lnTo>
                <a:lnTo>
                  <a:pt x="1731" y="619"/>
                </a:lnTo>
                <a:lnTo>
                  <a:pt x="1743" y="636"/>
                </a:lnTo>
                <a:lnTo>
                  <a:pt x="1755" y="654"/>
                </a:lnTo>
                <a:lnTo>
                  <a:pt x="1770" y="671"/>
                </a:lnTo>
                <a:lnTo>
                  <a:pt x="1785" y="685"/>
                </a:lnTo>
                <a:lnTo>
                  <a:pt x="1803" y="698"/>
                </a:lnTo>
                <a:lnTo>
                  <a:pt x="1823" y="708"/>
                </a:lnTo>
                <a:lnTo>
                  <a:pt x="1845" y="716"/>
                </a:lnTo>
                <a:lnTo>
                  <a:pt x="1870" y="718"/>
                </a:lnTo>
                <a:lnTo>
                  <a:pt x="1900" y="717"/>
                </a:lnTo>
                <a:lnTo>
                  <a:pt x="1927" y="711"/>
                </a:lnTo>
                <a:lnTo>
                  <a:pt x="1953" y="702"/>
                </a:lnTo>
                <a:lnTo>
                  <a:pt x="1977" y="689"/>
                </a:lnTo>
                <a:lnTo>
                  <a:pt x="2000" y="675"/>
                </a:lnTo>
                <a:lnTo>
                  <a:pt x="2020" y="657"/>
                </a:lnTo>
                <a:lnTo>
                  <a:pt x="2040" y="639"/>
                </a:lnTo>
                <a:lnTo>
                  <a:pt x="2069" y="577"/>
                </a:lnTo>
                <a:lnTo>
                  <a:pt x="2103" y="514"/>
                </a:lnTo>
                <a:lnTo>
                  <a:pt x="2141" y="451"/>
                </a:lnTo>
                <a:lnTo>
                  <a:pt x="2184" y="383"/>
                </a:lnTo>
                <a:lnTo>
                  <a:pt x="2233" y="315"/>
                </a:lnTo>
                <a:lnTo>
                  <a:pt x="2238" y="308"/>
                </a:lnTo>
                <a:lnTo>
                  <a:pt x="2226" y="310"/>
                </a:lnTo>
                <a:lnTo>
                  <a:pt x="2212" y="313"/>
                </a:lnTo>
                <a:lnTo>
                  <a:pt x="2194" y="317"/>
                </a:lnTo>
                <a:lnTo>
                  <a:pt x="2183" y="325"/>
                </a:lnTo>
                <a:lnTo>
                  <a:pt x="2171" y="334"/>
                </a:lnTo>
                <a:lnTo>
                  <a:pt x="2150" y="349"/>
                </a:lnTo>
                <a:lnTo>
                  <a:pt x="2127" y="365"/>
                </a:lnTo>
                <a:lnTo>
                  <a:pt x="2101" y="381"/>
                </a:lnTo>
                <a:lnTo>
                  <a:pt x="2071" y="396"/>
                </a:lnTo>
                <a:lnTo>
                  <a:pt x="2040" y="407"/>
                </a:lnTo>
                <a:lnTo>
                  <a:pt x="2006" y="414"/>
                </a:lnTo>
                <a:lnTo>
                  <a:pt x="1969" y="418"/>
                </a:lnTo>
                <a:lnTo>
                  <a:pt x="1956" y="418"/>
                </a:lnTo>
                <a:lnTo>
                  <a:pt x="1939" y="415"/>
                </a:lnTo>
                <a:lnTo>
                  <a:pt x="1921" y="412"/>
                </a:lnTo>
                <a:lnTo>
                  <a:pt x="1901" y="407"/>
                </a:lnTo>
                <a:lnTo>
                  <a:pt x="1879" y="398"/>
                </a:lnTo>
                <a:lnTo>
                  <a:pt x="1857" y="386"/>
                </a:lnTo>
                <a:lnTo>
                  <a:pt x="1834" y="370"/>
                </a:lnTo>
                <a:lnTo>
                  <a:pt x="1811" y="350"/>
                </a:lnTo>
                <a:lnTo>
                  <a:pt x="1791" y="325"/>
                </a:lnTo>
                <a:lnTo>
                  <a:pt x="1771" y="295"/>
                </a:lnTo>
                <a:lnTo>
                  <a:pt x="1752" y="259"/>
                </a:lnTo>
                <a:lnTo>
                  <a:pt x="1742" y="237"/>
                </a:lnTo>
                <a:lnTo>
                  <a:pt x="1730" y="215"/>
                </a:lnTo>
                <a:lnTo>
                  <a:pt x="1715" y="194"/>
                </a:lnTo>
                <a:lnTo>
                  <a:pt x="1700" y="176"/>
                </a:lnTo>
                <a:lnTo>
                  <a:pt x="1684" y="161"/>
                </a:lnTo>
                <a:lnTo>
                  <a:pt x="1665" y="151"/>
                </a:lnTo>
                <a:lnTo>
                  <a:pt x="1645" y="148"/>
                </a:lnTo>
                <a:lnTo>
                  <a:pt x="1645" y="49"/>
                </a:lnTo>
                <a:close/>
                <a:moveTo>
                  <a:pt x="1643" y="0"/>
                </a:moveTo>
                <a:lnTo>
                  <a:pt x="1645" y="0"/>
                </a:lnTo>
                <a:lnTo>
                  <a:pt x="1645" y="0"/>
                </a:lnTo>
                <a:lnTo>
                  <a:pt x="1669" y="1"/>
                </a:lnTo>
                <a:lnTo>
                  <a:pt x="1695" y="5"/>
                </a:lnTo>
                <a:lnTo>
                  <a:pt x="1720" y="13"/>
                </a:lnTo>
                <a:lnTo>
                  <a:pt x="1745" y="24"/>
                </a:lnTo>
                <a:lnTo>
                  <a:pt x="1771" y="40"/>
                </a:lnTo>
                <a:lnTo>
                  <a:pt x="1796" y="61"/>
                </a:lnTo>
                <a:lnTo>
                  <a:pt x="1821" y="86"/>
                </a:lnTo>
                <a:lnTo>
                  <a:pt x="1845" y="118"/>
                </a:lnTo>
                <a:lnTo>
                  <a:pt x="1868" y="156"/>
                </a:lnTo>
                <a:lnTo>
                  <a:pt x="1889" y="200"/>
                </a:lnTo>
                <a:lnTo>
                  <a:pt x="1901" y="223"/>
                </a:lnTo>
                <a:lnTo>
                  <a:pt x="1913" y="240"/>
                </a:lnTo>
                <a:lnTo>
                  <a:pt x="1926" y="254"/>
                </a:lnTo>
                <a:lnTo>
                  <a:pt x="1941" y="262"/>
                </a:lnTo>
                <a:lnTo>
                  <a:pt x="1955" y="267"/>
                </a:lnTo>
                <a:lnTo>
                  <a:pt x="1969" y="269"/>
                </a:lnTo>
                <a:lnTo>
                  <a:pt x="1992" y="266"/>
                </a:lnTo>
                <a:lnTo>
                  <a:pt x="2016" y="257"/>
                </a:lnTo>
                <a:lnTo>
                  <a:pt x="2040" y="244"/>
                </a:lnTo>
                <a:lnTo>
                  <a:pt x="2062" y="228"/>
                </a:lnTo>
                <a:lnTo>
                  <a:pt x="2084" y="213"/>
                </a:lnTo>
                <a:lnTo>
                  <a:pt x="2105" y="199"/>
                </a:lnTo>
                <a:lnTo>
                  <a:pt x="2124" y="187"/>
                </a:lnTo>
                <a:lnTo>
                  <a:pt x="2140" y="179"/>
                </a:lnTo>
                <a:lnTo>
                  <a:pt x="2170" y="170"/>
                </a:lnTo>
                <a:lnTo>
                  <a:pt x="2199" y="163"/>
                </a:lnTo>
                <a:lnTo>
                  <a:pt x="2225" y="160"/>
                </a:lnTo>
                <a:lnTo>
                  <a:pt x="2248" y="159"/>
                </a:lnTo>
                <a:lnTo>
                  <a:pt x="2278" y="160"/>
                </a:lnTo>
                <a:lnTo>
                  <a:pt x="2304" y="167"/>
                </a:lnTo>
                <a:lnTo>
                  <a:pt x="2326" y="176"/>
                </a:lnTo>
                <a:lnTo>
                  <a:pt x="2344" y="188"/>
                </a:lnTo>
                <a:lnTo>
                  <a:pt x="2359" y="203"/>
                </a:lnTo>
                <a:lnTo>
                  <a:pt x="2371" y="220"/>
                </a:lnTo>
                <a:lnTo>
                  <a:pt x="2380" y="238"/>
                </a:lnTo>
                <a:lnTo>
                  <a:pt x="2386" y="258"/>
                </a:lnTo>
                <a:lnTo>
                  <a:pt x="2390" y="278"/>
                </a:lnTo>
                <a:lnTo>
                  <a:pt x="2390" y="299"/>
                </a:lnTo>
                <a:lnTo>
                  <a:pt x="2388" y="320"/>
                </a:lnTo>
                <a:lnTo>
                  <a:pt x="2384" y="339"/>
                </a:lnTo>
                <a:lnTo>
                  <a:pt x="2379" y="358"/>
                </a:lnTo>
                <a:lnTo>
                  <a:pt x="2371" y="376"/>
                </a:lnTo>
                <a:lnTo>
                  <a:pt x="2361" y="391"/>
                </a:lnTo>
                <a:lnTo>
                  <a:pt x="2361" y="392"/>
                </a:lnTo>
                <a:lnTo>
                  <a:pt x="2362" y="391"/>
                </a:lnTo>
                <a:lnTo>
                  <a:pt x="2354" y="401"/>
                </a:lnTo>
                <a:lnTo>
                  <a:pt x="2344" y="415"/>
                </a:lnTo>
                <a:lnTo>
                  <a:pt x="2331" y="433"/>
                </a:lnTo>
                <a:lnTo>
                  <a:pt x="2316" y="455"/>
                </a:lnTo>
                <a:lnTo>
                  <a:pt x="2299" y="480"/>
                </a:lnTo>
                <a:lnTo>
                  <a:pt x="2280" y="508"/>
                </a:lnTo>
                <a:lnTo>
                  <a:pt x="2261" y="539"/>
                </a:lnTo>
                <a:lnTo>
                  <a:pt x="2241" y="573"/>
                </a:lnTo>
                <a:lnTo>
                  <a:pt x="2221" y="608"/>
                </a:lnTo>
                <a:lnTo>
                  <a:pt x="2201" y="645"/>
                </a:lnTo>
                <a:lnTo>
                  <a:pt x="2182" y="684"/>
                </a:lnTo>
                <a:lnTo>
                  <a:pt x="2166" y="723"/>
                </a:lnTo>
                <a:lnTo>
                  <a:pt x="2150" y="764"/>
                </a:lnTo>
                <a:lnTo>
                  <a:pt x="2137" y="805"/>
                </a:lnTo>
                <a:lnTo>
                  <a:pt x="2127" y="845"/>
                </a:lnTo>
                <a:lnTo>
                  <a:pt x="2120" y="885"/>
                </a:lnTo>
                <a:lnTo>
                  <a:pt x="2118" y="925"/>
                </a:lnTo>
                <a:lnTo>
                  <a:pt x="2119" y="964"/>
                </a:lnTo>
                <a:lnTo>
                  <a:pt x="2118" y="988"/>
                </a:lnTo>
                <a:lnTo>
                  <a:pt x="2110" y="1010"/>
                </a:lnTo>
                <a:lnTo>
                  <a:pt x="2097" y="1031"/>
                </a:lnTo>
                <a:lnTo>
                  <a:pt x="2078" y="1050"/>
                </a:lnTo>
                <a:lnTo>
                  <a:pt x="2055" y="1068"/>
                </a:lnTo>
                <a:lnTo>
                  <a:pt x="2029" y="1084"/>
                </a:lnTo>
                <a:lnTo>
                  <a:pt x="1998" y="1098"/>
                </a:lnTo>
                <a:lnTo>
                  <a:pt x="1965" y="1112"/>
                </a:lnTo>
                <a:lnTo>
                  <a:pt x="1931" y="1123"/>
                </a:lnTo>
                <a:lnTo>
                  <a:pt x="1894" y="1133"/>
                </a:lnTo>
                <a:lnTo>
                  <a:pt x="1858" y="1140"/>
                </a:lnTo>
                <a:lnTo>
                  <a:pt x="1820" y="1147"/>
                </a:lnTo>
                <a:lnTo>
                  <a:pt x="1785" y="1152"/>
                </a:lnTo>
                <a:lnTo>
                  <a:pt x="1750" y="1156"/>
                </a:lnTo>
                <a:lnTo>
                  <a:pt x="1717" y="1158"/>
                </a:lnTo>
                <a:lnTo>
                  <a:pt x="1715" y="1158"/>
                </a:lnTo>
                <a:lnTo>
                  <a:pt x="1689" y="1158"/>
                </a:lnTo>
                <a:lnTo>
                  <a:pt x="1687" y="1158"/>
                </a:lnTo>
                <a:lnTo>
                  <a:pt x="1678" y="1158"/>
                </a:lnTo>
                <a:lnTo>
                  <a:pt x="1655" y="1158"/>
                </a:lnTo>
                <a:lnTo>
                  <a:pt x="1645" y="1157"/>
                </a:lnTo>
                <a:lnTo>
                  <a:pt x="1623" y="1156"/>
                </a:lnTo>
                <a:lnTo>
                  <a:pt x="1611" y="1155"/>
                </a:lnTo>
                <a:lnTo>
                  <a:pt x="1589" y="1153"/>
                </a:lnTo>
                <a:lnTo>
                  <a:pt x="1576" y="1152"/>
                </a:lnTo>
                <a:lnTo>
                  <a:pt x="1554" y="1149"/>
                </a:lnTo>
                <a:lnTo>
                  <a:pt x="1541" y="1148"/>
                </a:lnTo>
                <a:lnTo>
                  <a:pt x="1520" y="1145"/>
                </a:lnTo>
                <a:lnTo>
                  <a:pt x="1507" y="1142"/>
                </a:lnTo>
                <a:lnTo>
                  <a:pt x="1486" y="1139"/>
                </a:lnTo>
                <a:lnTo>
                  <a:pt x="1479" y="1138"/>
                </a:lnTo>
                <a:lnTo>
                  <a:pt x="1473" y="1137"/>
                </a:lnTo>
                <a:lnTo>
                  <a:pt x="1453" y="1133"/>
                </a:lnTo>
                <a:lnTo>
                  <a:pt x="1440" y="1130"/>
                </a:lnTo>
                <a:lnTo>
                  <a:pt x="1421" y="1126"/>
                </a:lnTo>
                <a:lnTo>
                  <a:pt x="1408" y="1123"/>
                </a:lnTo>
                <a:lnTo>
                  <a:pt x="1390" y="1117"/>
                </a:lnTo>
                <a:lnTo>
                  <a:pt x="1378" y="1113"/>
                </a:lnTo>
                <a:lnTo>
                  <a:pt x="1361" y="1107"/>
                </a:lnTo>
                <a:lnTo>
                  <a:pt x="1349" y="1104"/>
                </a:lnTo>
                <a:lnTo>
                  <a:pt x="1335" y="1097"/>
                </a:lnTo>
                <a:lnTo>
                  <a:pt x="1324" y="1093"/>
                </a:lnTo>
                <a:lnTo>
                  <a:pt x="1317" y="1090"/>
                </a:lnTo>
                <a:lnTo>
                  <a:pt x="1311" y="1086"/>
                </a:lnTo>
                <a:lnTo>
                  <a:pt x="1302" y="1081"/>
                </a:lnTo>
                <a:lnTo>
                  <a:pt x="1290" y="1073"/>
                </a:lnTo>
                <a:lnTo>
                  <a:pt x="1286" y="1071"/>
                </a:lnTo>
                <a:lnTo>
                  <a:pt x="1283" y="1069"/>
                </a:lnTo>
                <a:lnTo>
                  <a:pt x="1277" y="1064"/>
                </a:lnTo>
                <a:lnTo>
                  <a:pt x="1272" y="1060"/>
                </a:lnTo>
                <a:lnTo>
                  <a:pt x="1270" y="1058"/>
                </a:lnTo>
                <a:lnTo>
                  <a:pt x="1268" y="1054"/>
                </a:lnTo>
                <a:lnTo>
                  <a:pt x="1261" y="1048"/>
                </a:lnTo>
                <a:lnTo>
                  <a:pt x="1255" y="1040"/>
                </a:lnTo>
                <a:lnTo>
                  <a:pt x="1247" y="1026"/>
                </a:lnTo>
                <a:lnTo>
                  <a:pt x="1236" y="1007"/>
                </a:lnTo>
                <a:lnTo>
                  <a:pt x="1221" y="984"/>
                </a:lnTo>
                <a:lnTo>
                  <a:pt x="1205" y="958"/>
                </a:lnTo>
                <a:lnTo>
                  <a:pt x="1188" y="928"/>
                </a:lnTo>
                <a:lnTo>
                  <a:pt x="1169" y="897"/>
                </a:lnTo>
                <a:lnTo>
                  <a:pt x="1150" y="864"/>
                </a:lnTo>
                <a:lnTo>
                  <a:pt x="1130" y="830"/>
                </a:lnTo>
                <a:lnTo>
                  <a:pt x="1109" y="795"/>
                </a:lnTo>
                <a:lnTo>
                  <a:pt x="1088" y="761"/>
                </a:lnTo>
                <a:lnTo>
                  <a:pt x="1067" y="726"/>
                </a:lnTo>
                <a:lnTo>
                  <a:pt x="1047" y="691"/>
                </a:lnTo>
                <a:lnTo>
                  <a:pt x="1027" y="660"/>
                </a:lnTo>
                <a:lnTo>
                  <a:pt x="1008" y="629"/>
                </a:lnTo>
                <a:lnTo>
                  <a:pt x="991" y="599"/>
                </a:lnTo>
                <a:lnTo>
                  <a:pt x="975" y="574"/>
                </a:lnTo>
                <a:lnTo>
                  <a:pt x="961" y="551"/>
                </a:lnTo>
                <a:lnTo>
                  <a:pt x="949" y="531"/>
                </a:lnTo>
                <a:lnTo>
                  <a:pt x="940" y="517"/>
                </a:lnTo>
                <a:lnTo>
                  <a:pt x="932" y="506"/>
                </a:lnTo>
                <a:lnTo>
                  <a:pt x="932" y="506"/>
                </a:lnTo>
                <a:lnTo>
                  <a:pt x="919" y="482"/>
                </a:lnTo>
                <a:lnTo>
                  <a:pt x="908" y="459"/>
                </a:lnTo>
                <a:lnTo>
                  <a:pt x="902" y="436"/>
                </a:lnTo>
                <a:lnTo>
                  <a:pt x="899" y="414"/>
                </a:lnTo>
                <a:lnTo>
                  <a:pt x="900" y="393"/>
                </a:lnTo>
                <a:lnTo>
                  <a:pt x="906" y="374"/>
                </a:lnTo>
                <a:lnTo>
                  <a:pt x="915" y="355"/>
                </a:lnTo>
                <a:lnTo>
                  <a:pt x="927" y="338"/>
                </a:lnTo>
                <a:lnTo>
                  <a:pt x="943" y="324"/>
                </a:lnTo>
                <a:lnTo>
                  <a:pt x="963" y="313"/>
                </a:lnTo>
                <a:lnTo>
                  <a:pt x="986" y="304"/>
                </a:lnTo>
                <a:lnTo>
                  <a:pt x="1014" y="299"/>
                </a:lnTo>
                <a:lnTo>
                  <a:pt x="1046" y="297"/>
                </a:lnTo>
                <a:lnTo>
                  <a:pt x="1119" y="298"/>
                </a:lnTo>
                <a:lnTo>
                  <a:pt x="1153" y="297"/>
                </a:lnTo>
                <a:lnTo>
                  <a:pt x="1186" y="297"/>
                </a:lnTo>
                <a:lnTo>
                  <a:pt x="1218" y="294"/>
                </a:lnTo>
                <a:lnTo>
                  <a:pt x="1249" y="291"/>
                </a:lnTo>
                <a:lnTo>
                  <a:pt x="1277" y="287"/>
                </a:lnTo>
                <a:lnTo>
                  <a:pt x="1305" y="279"/>
                </a:lnTo>
                <a:lnTo>
                  <a:pt x="1329" y="270"/>
                </a:lnTo>
                <a:lnTo>
                  <a:pt x="1353" y="259"/>
                </a:lnTo>
                <a:lnTo>
                  <a:pt x="1372" y="244"/>
                </a:lnTo>
                <a:lnTo>
                  <a:pt x="1390" y="226"/>
                </a:lnTo>
                <a:lnTo>
                  <a:pt x="1404" y="205"/>
                </a:lnTo>
                <a:lnTo>
                  <a:pt x="1415" y="180"/>
                </a:lnTo>
                <a:lnTo>
                  <a:pt x="1432" y="139"/>
                </a:lnTo>
                <a:lnTo>
                  <a:pt x="1451" y="106"/>
                </a:lnTo>
                <a:lnTo>
                  <a:pt x="1471" y="78"/>
                </a:lnTo>
                <a:lnTo>
                  <a:pt x="1493" y="55"/>
                </a:lnTo>
                <a:lnTo>
                  <a:pt x="1515" y="36"/>
                </a:lnTo>
                <a:lnTo>
                  <a:pt x="1539" y="22"/>
                </a:lnTo>
                <a:lnTo>
                  <a:pt x="1564" y="12"/>
                </a:lnTo>
                <a:lnTo>
                  <a:pt x="1590" y="4"/>
                </a:lnTo>
                <a:lnTo>
                  <a:pt x="1616" y="1"/>
                </a:lnTo>
                <a:lnTo>
                  <a:pt x="1643"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ysClr val="windowText" lastClr="000000"/>
              </a:solidFill>
              <a:effectLst/>
              <a:uLnTx/>
              <a:uFillTx/>
              <a:latin typeface="Justus oldstyle"/>
              <a:ea typeface="+mn-ea"/>
              <a:cs typeface="+mn-cs"/>
            </a:endParaRPr>
          </a:p>
        </p:txBody>
      </p:sp>
      <p:sp>
        <p:nvSpPr>
          <p:cNvPr id="41" name="Text Placeholder 14">
            <a:extLst>
              <a:ext uri="{FF2B5EF4-FFF2-40B4-BE49-F238E27FC236}">
                <a16:creationId xmlns:a16="http://schemas.microsoft.com/office/drawing/2014/main" id="{86734E97-C983-4241-8FE9-30ABA91D4CE3}"/>
              </a:ext>
            </a:extLst>
          </p:cNvPr>
          <p:cNvSpPr txBox="1">
            <a:spLocks/>
          </p:cNvSpPr>
          <p:nvPr/>
        </p:nvSpPr>
        <p:spPr>
          <a:xfrm>
            <a:off x="2324486" y="2073635"/>
            <a:ext cx="2167227" cy="193002"/>
          </a:xfrm>
          <a:prstGeom prst="rect">
            <a:avLst/>
          </a:prstGeom>
        </p:spPr>
        <p:txBody>
          <a:bodyPr wrap="square" lIns="0" tIns="0" rIns="0" b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just" defTabSz="914400" rtl="0" eaLnBrk="1" fontAlgn="auto" latinLnBrk="0" hangingPunct="1">
              <a:lnSpc>
                <a:spcPct val="110000"/>
              </a:lnSpc>
              <a:spcBef>
                <a:spcPts val="0"/>
              </a:spcBef>
              <a:spcAft>
                <a:spcPts val="0"/>
              </a:spcAft>
              <a:buClrTx/>
              <a:buSzTx/>
              <a:buFontTx/>
              <a:buNone/>
              <a:tabLst/>
              <a:defRPr/>
            </a:pPr>
            <a:r>
              <a:rPr kumimoji="0" lang="en-IN" sz="1200" b="0" i="0" u="none" strike="noStrike" kern="1200" cap="none" spc="0" normalizeH="0" baseline="0" noProof="0" dirty="0">
                <a:ln>
                  <a:noFill/>
                </a:ln>
                <a:effectLst/>
                <a:uLnTx/>
                <a:uFillTx/>
                <a:latin typeface="+mj-lt"/>
                <a:ea typeface="+mn-ea"/>
                <a:cs typeface="+mn-cs"/>
              </a:rPr>
              <a:t>The game begins.</a:t>
            </a:r>
          </a:p>
        </p:txBody>
      </p:sp>
      <p:sp>
        <p:nvSpPr>
          <p:cNvPr id="42" name="Text Placeholder 14">
            <a:extLst>
              <a:ext uri="{FF2B5EF4-FFF2-40B4-BE49-F238E27FC236}">
                <a16:creationId xmlns:a16="http://schemas.microsoft.com/office/drawing/2014/main" id="{81342525-9C90-4955-89C0-2082FF273CE4}"/>
              </a:ext>
            </a:extLst>
          </p:cNvPr>
          <p:cNvSpPr txBox="1">
            <a:spLocks/>
          </p:cNvSpPr>
          <p:nvPr/>
        </p:nvSpPr>
        <p:spPr>
          <a:xfrm>
            <a:off x="8614434" y="1211290"/>
            <a:ext cx="3209808" cy="1405321"/>
          </a:xfrm>
          <a:prstGeom prst="rect">
            <a:avLst/>
          </a:prstGeom>
        </p:spPr>
        <p:txBody>
          <a:bodyPr wrap="square" lIns="0" tIns="0" rIns="0" b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just" defTabSz="914400" rtl="0" eaLnBrk="1" fontAlgn="auto" latinLnBrk="0" hangingPunct="1">
              <a:lnSpc>
                <a:spcPct val="110000"/>
              </a:lnSpc>
              <a:spcBef>
                <a:spcPts val="0"/>
              </a:spcBef>
              <a:spcAft>
                <a:spcPts val="0"/>
              </a:spcAft>
              <a:buClrTx/>
              <a:buSzTx/>
              <a:buFontTx/>
              <a:buNone/>
              <a:tabLst/>
              <a:defRPr/>
            </a:pPr>
            <a:r>
              <a:rPr kumimoji="0" lang="en-IN" sz="1200" b="0" i="0" u="none" strike="noStrike" kern="1200" cap="none" spc="0" normalizeH="0" baseline="0" noProof="0" dirty="0">
                <a:ln>
                  <a:noFill/>
                </a:ln>
                <a:effectLst/>
                <a:uLnTx/>
                <a:uFillTx/>
                <a:ea typeface="+mn-ea"/>
                <a:cs typeface="+mn-cs"/>
              </a:rPr>
              <a:t>The player, after looking at the cards, has to decide whether to stand or to ask for another (or more) cards. His/her aim is to reach (or go closest to) 21. Mind that if the score goes beyond this threshold the player has lost and the match ends (with the victory of the dealer).</a:t>
            </a:r>
          </a:p>
        </p:txBody>
      </p:sp>
      <p:sp>
        <p:nvSpPr>
          <p:cNvPr id="43" name="Text Placeholder 14">
            <a:extLst>
              <a:ext uri="{FF2B5EF4-FFF2-40B4-BE49-F238E27FC236}">
                <a16:creationId xmlns:a16="http://schemas.microsoft.com/office/drawing/2014/main" id="{5D39E53C-1785-469D-9B7D-50D352B04948}"/>
              </a:ext>
            </a:extLst>
          </p:cNvPr>
          <p:cNvSpPr txBox="1">
            <a:spLocks/>
          </p:cNvSpPr>
          <p:nvPr/>
        </p:nvSpPr>
        <p:spPr>
          <a:xfrm>
            <a:off x="3693111" y="6026727"/>
            <a:ext cx="4154733" cy="795924"/>
          </a:xfrm>
          <a:prstGeom prst="rect">
            <a:avLst/>
          </a:prstGeom>
        </p:spPr>
        <p:txBody>
          <a:bodyPr wrap="square" lIns="0" tIns="0" rIns="0" b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just" defTabSz="914400" rtl="0" eaLnBrk="1" fontAlgn="auto" latinLnBrk="0" hangingPunct="1">
              <a:lnSpc>
                <a:spcPct val="110000"/>
              </a:lnSpc>
              <a:spcBef>
                <a:spcPts val="0"/>
              </a:spcBef>
              <a:spcAft>
                <a:spcPts val="0"/>
              </a:spcAft>
              <a:buClrTx/>
              <a:buSzTx/>
              <a:buFontTx/>
              <a:buNone/>
              <a:tabLst/>
              <a:defRPr/>
            </a:pPr>
            <a:r>
              <a:rPr kumimoji="0" lang="en-IN" sz="1200" b="0" i="0" u="none" strike="noStrike" kern="1200" cap="none" spc="0" normalizeH="0" baseline="0" noProof="0" dirty="0">
                <a:ln>
                  <a:noFill/>
                </a:ln>
                <a:effectLst/>
                <a:uLnTx/>
                <a:uFillTx/>
                <a:latin typeface="+mj-lt"/>
                <a:ea typeface="+mn-ea"/>
                <a:cs typeface="+mn-cs"/>
              </a:rPr>
              <a:t>If the player wins he/she takes twice (or more) of his/her  initial bet; on the contrary, if the dealer wins, the gamer looses everything he/she had bet. Everything is set back to 0 and a new match can start.</a:t>
            </a:r>
          </a:p>
        </p:txBody>
      </p:sp>
      <p:sp>
        <p:nvSpPr>
          <p:cNvPr id="46" name="Text Placeholder 14">
            <a:extLst>
              <a:ext uri="{FF2B5EF4-FFF2-40B4-BE49-F238E27FC236}">
                <a16:creationId xmlns:a16="http://schemas.microsoft.com/office/drawing/2014/main" id="{14839200-05DD-4CF5-83E8-0C92BD0F1E99}"/>
              </a:ext>
            </a:extLst>
          </p:cNvPr>
          <p:cNvSpPr txBox="1">
            <a:spLocks/>
          </p:cNvSpPr>
          <p:nvPr/>
        </p:nvSpPr>
        <p:spPr>
          <a:xfrm>
            <a:off x="2324499" y="1845089"/>
            <a:ext cx="2167200" cy="215444"/>
          </a:xfrm>
          <a:prstGeom prst="rect">
            <a:avLst/>
          </a:prstGeom>
        </p:spPr>
        <p:txBody>
          <a:bodyPr wrap="square" lIns="0" tIns="0" rIns="0" b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dirty="0">
                <a:ln>
                  <a:noFill/>
                </a:ln>
                <a:effectLst/>
                <a:uLnTx/>
                <a:uFillTx/>
                <a:latin typeface="+mj-lt"/>
                <a:ea typeface="+mn-ea"/>
                <a:cs typeface="+mn-cs"/>
              </a:rPr>
              <a:t>Start</a:t>
            </a:r>
          </a:p>
        </p:txBody>
      </p:sp>
      <p:sp>
        <p:nvSpPr>
          <p:cNvPr id="47" name="Text Placeholder 14">
            <a:extLst>
              <a:ext uri="{FF2B5EF4-FFF2-40B4-BE49-F238E27FC236}">
                <a16:creationId xmlns:a16="http://schemas.microsoft.com/office/drawing/2014/main" id="{C08DEA80-7FCA-47BB-B6B0-EF881304B024}"/>
              </a:ext>
            </a:extLst>
          </p:cNvPr>
          <p:cNvSpPr txBox="1">
            <a:spLocks/>
          </p:cNvSpPr>
          <p:nvPr/>
        </p:nvSpPr>
        <p:spPr>
          <a:xfrm>
            <a:off x="5030169" y="5820896"/>
            <a:ext cx="2167200" cy="215444"/>
          </a:xfrm>
          <a:prstGeom prst="rect">
            <a:avLst/>
          </a:prstGeom>
        </p:spPr>
        <p:txBody>
          <a:bodyPr wrap="square" lIns="0" tIns="0" rIns="0" b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dirty="0">
                <a:ln>
                  <a:noFill/>
                </a:ln>
                <a:effectLst/>
                <a:uLnTx/>
                <a:uFillTx/>
                <a:latin typeface="+mj-lt"/>
                <a:ea typeface="+mn-ea"/>
                <a:cs typeface="+mn-cs"/>
              </a:rPr>
              <a:t>End</a:t>
            </a:r>
          </a:p>
        </p:txBody>
      </p:sp>
      <p:pic>
        <p:nvPicPr>
          <p:cNvPr id="4" name="Immagine 3" descr="Immagine che contiene tavolo&#10;&#10;Descrizione generata automaticamente">
            <a:extLst>
              <a:ext uri="{FF2B5EF4-FFF2-40B4-BE49-F238E27FC236}">
                <a16:creationId xmlns:a16="http://schemas.microsoft.com/office/drawing/2014/main" id="{F9D9E740-F128-436D-83A7-274FCA86C96C}"/>
              </a:ext>
            </a:extLst>
          </p:cNvPr>
          <p:cNvPicPr>
            <a:picLocks noChangeAspect="1"/>
          </p:cNvPicPr>
          <p:nvPr/>
        </p:nvPicPr>
        <p:blipFill>
          <a:blip r:embed="rId3"/>
          <a:stretch>
            <a:fillRect/>
          </a:stretch>
        </p:blipFill>
        <p:spPr>
          <a:xfrm>
            <a:off x="4966410" y="1107836"/>
            <a:ext cx="303562" cy="493289"/>
          </a:xfrm>
          <a:prstGeom prst="rect">
            <a:avLst/>
          </a:prstGeom>
        </p:spPr>
      </p:pic>
      <p:pic>
        <p:nvPicPr>
          <p:cNvPr id="26" name="Immagine 25" descr="Immagine che contiene disegnando&#10;&#10;Descrizione generata automaticamente">
            <a:extLst>
              <a:ext uri="{FF2B5EF4-FFF2-40B4-BE49-F238E27FC236}">
                <a16:creationId xmlns:a16="http://schemas.microsoft.com/office/drawing/2014/main" id="{F566D500-600B-4E62-9193-13A592EA14FF}"/>
              </a:ext>
            </a:extLst>
          </p:cNvPr>
          <p:cNvPicPr>
            <a:picLocks noChangeAspect="1"/>
          </p:cNvPicPr>
          <p:nvPr/>
        </p:nvPicPr>
        <p:blipFill rotWithShape="1">
          <a:blip r:embed="rId4"/>
          <a:srcRect t="16614" r="3291" b="14301"/>
          <a:stretch/>
        </p:blipFill>
        <p:spPr>
          <a:xfrm>
            <a:off x="1503624" y="1847659"/>
            <a:ext cx="683900" cy="488548"/>
          </a:xfrm>
          <a:prstGeom prst="rect">
            <a:avLst/>
          </a:prstGeom>
        </p:spPr>
      </p:pic>
      <p:sp>
        <p:nvSpPr>
          <p:cNvPr id="18" name="Oval 21">
            <a:extLst>
              <a:ext uri="{FF2B5EF4-FFF2-40B4-BE49-F238E27FC236}">
                <a16:creationId xmlns:a16="http://schemas.microsoft.com/office/drawing/2014/main" id="{0EFA7C08-EEA5-406E-B1E7-A0ABBAB60710}"/>
              </a:ext>
            </a:extLst>
          </p:cNvPr>
          <p:cNvSpPr/>
          <p:nvPr/>
        </p:nvSpPr>
        <p:spPr>
          <a:xfrm>
            <a:off x="5516577" y="2476510"/>
            <a:ext cx="588973" cy="551434"/>
          </a:xfrm>
          <a:prstGeom prst="ellipse">
            <a:avLst/>
          </a:prstGeom>
          <a:solidFill>
            <a:srgbClr val="00B050"/>
          </a:solidFill>
          <a:ln w="12700" cap="flat" cmpd="sng" algn="ctr">
            <a:noFill/>
            <a:prstDash val="solid"/>
            <a:miter lim="800000"/>
          </a:ln>
          <a:effectLst/>
        </p:spPr>
        <p:txBody>
          <a:bodyPr lIns="0" tIns="0" rIns="0" b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2400" b="0" i="0" u="none" strike="noStrike" kern="1200" cap="none" spc="0" normalizeH="0" baseline="0" noProof="0" dirty="0">
              <a:ln>
                <a:noFill/>
              </a:ln>
              <a:solidFill>
                <a:sysClr val="window" lastClr="FFFFFF"/>
              </a:solidFill>
              <a:effectLst/>
              <a:uLnTx/>
              <a:uFillTx/>
              <a:latin typeface="FontAwesome" pitchFamily="2" charset="0"/>
              <a:ea typeface="+mn-ea"/>
              <a:cs typeface="+mn-cs"/>
            </a:endParaRPr>
          </a:p>
        </p:txBody>
      </p:sp>
      <p:grpSp>
        <p:nvGrpSpPr>
          <p:cNvPr id="39" name="Gruppo 38">
            <a:extLst>
              <a:ext uri="{FF2B5EF4-FFF2-40B4-BE49-F238E27FC236}">
                <a16:creationId xmlns:a16="http://schemas.microsoft.com/office/drawing/2014/main" id="{E238EC95-7A96-4E1E-8276-496AC96885AD}"/>
              </a:ext>
            </a:extLst>
          </p:cNvPr>
          <p:cNvGrpSpPr/>
          <p:nvPr/>
        </p:nvGrpSpPr>
        <p:grpSpPr>
          <a:xfrm>
            <a:off x="5713502" y="2569880"/>
            <a:ext cx="255677" cy="364694"/>
            <a:chOff x="7140758" y="2526115"/>
            <a:chExt cx="395621" cy="470341"/>
          </a:xfrm>
        </p:grpSpPr>
        <p:sp>
          <p:nvSpPr>
            <p:cNvPr id="49" name="Rettangolo 48">
              <a:extLst>
                <a:ext uri="{FF2B5EF4-FFF2-40B4-BE49-F238E27FC236}">
                  <a16:creationId xmlns:a16="http://schemas.microsoft.com/office/drawing/2014/main" id="{C2AEE383-DC2D-4EB8-9C27-E17737F3133B}"/>
                </a:ext>
              </a:extLst>
            </p:cNvPr>
            <p:cNvSpPr/>
            <p:nvPr/>
          </p:nvSpPr>
          <p:spPr>
            <a:xfrm rot="2497457">
              <a:off x="7278872" y="2603748"/>
              <a:ext cx="252441" cy="39270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48" name="Immagine 47">
              <a:extLst>
                <a:ext uri="{FF2B5EF4-FFF2-40B4-BE49-F238E27FC236}">
                  <a16:creationId xmlns:a16="http://schemas.microsoft.com/office/drawing/2014/main" id="{AB2260DD-06BC-47B3-8161-0D06EEA20CB7}"/>
                </a:ext>
              </a:extLst>
            </p:cNvPr>
            <p:cNvPicPr>
              <a:picLocks noChangeAspect="1"/>
            </p:cNvPicPr>
            <p:nvPr/>
          </p:nvPicPr>
          <p:blipFill rotWithShape="1">
            <a:blip r:embed="rId5"/>
            <a:srcRect l="15286" t="6053" r="26742" b="10200"/>
            <a:stretch/>
          </p:blipFill>
          <p:spPr>
            <a:xfrm rot="1534430">
              <a:off x="7140758" y="2526115"/>
              <a:ext cx="301386" cy="440812"/>
            </a:xfrm>
            <a:prstGeom prst="rect">
              <a:avLst/>
            </a:prstGeom>
            <a:solidFill>
              <a:schemeClr val="bg1"/>
            </a:solidFill>
          </p:spPr>
        </p:pic>
        <p:sp>
          <p:nvSpPr>
            <p:cNvPr id="29" name="Goccia 28">
              <a:extLst>
                <a:ext uri="{FF2B5EF4-FFF2-40B4-BE49-F238E27FC236}">
                  <a16:creationId xmlns:a16="http://schemas.microsoft.com/office/drawing/2014/main" id="{C07CBC6A-8BEF-4734-806A-C0CB4A9F6760}"/>
                </a:ext>
              </a:extLst>
            </p:cNvPr>
            <p:cNvSpPr/>
            <p:nvPr/>
          </p:nvSpPr>
          <p:spPr>
            <a:xfrm>
              <a:off x="7514893" y="2725493"/>
              <a:ext cx="21486" cy="29701"/>
            </a:xfrm>
            <a:prstGeom prst="teardrop">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grpSp>
      <p:pic>
        <p:nvPicPr>
          <p:cNvPr id="37" name="Immagine 36" descr="Immagine che contiene volando, largo, gruppo, aquilone&#10;&#10;Descrizione generata automaticamente">
            <a:extLst>
              <a:ext uri="{FF2B5EF4-FFF2-40B4-BE49-F238E27FC236}">
                <a16:creationId xmlns:a16="http://schemas.microsoft.com/office/drawing/2014/main" id="{308938A4-E01F-47F2-A480-3DFB287E2A91}"/>
              </a:ext>
            </a:extLst>
          </p:cNvPr>
          <p:cNvPicPr>
            <a:picLocks noChangeAspect="1"/>
          </p:cNvPicPr>
          <p:nvPr/>
        </p:nvPicPr>
        <p:blipFill>
          <a:blip r:embed="rId6"/>
          <a:stretch>
            <a:fillRect/>
          </a:stretch>
        </p:blipFill>
        <p:spPr>
          <a:xfrm>
            <a:off x="8105099" y="2506330"/>
            <a:ext cx="375882" cy="403334"/>
          </a:xfrm>
          <a:prstGeom prst="rect">
            <a:avLst/>
          </a:prstGeom>
        </p:spPr>
      </p:pic>
      <p:pic>
        <p:nvPicPr>
          <p:cNvPr id="17" name="Immagine 16" descr="Immagine che contiene luce, disegnando&#10;&#10;Descrizione generata automaticamente">
            <a:extLst>
              <a:ext uri="{FF2B5EF4-FFF2-40B4-BE49-F238E27FC236}">
                <a16:creationId xmlns:a16="http://schemas.microsoft.com/office/drawing/2014/main" id="{9D23E7DA-4EC2-4EB6-A545-B768980B3891}"/>
              </a:ext>
            </a:extLst>
          </p:cNvPr>
          <p:cNvPicPr>
            <a:picLocks noChangeAspect="1"/>
          </p:cNvPicPr>
          <p:nvPr/>
        </p:nvPicPr>
        <p:blipFill>
          <a:blip r:embed="rId7"/>
          <a:stretch>
            <a:fillRect/>
          </a:stretch>
        </p:blipFill>
        <p:spPr>
          <a:xfrm>
            <a:off x="3388918" y="3750414"/>
            <a:ext cx="836405" cy="836405"/>
          </a:xfrm>
          <a:prstGeom prst="rect">
            <a:avLst/>
          </a:prstGeom>
        </p:spPr>
      </p:pic>
      <p:pic>
        <p:nvPicPr>
          <p:cNvPr id="38" name="Immagine 37" descr="Immagine che contiene gioco&#10;&#10;Descrizione generata automaticamente">
            <a:extLst>
              <a:ext uri="{FF2B5EF4-FFF2-40B4-BE49-F238E27FC236}">
                <a16:creationId xmlns:a16="http://schemas.microsoft.com/office/drawing/2014/main" id="{3609031B-AF7F-4129-930F-240B307A0B30}"/>
              </a:ext>
            </a:extLst>
          </p:cNvPr>
          <p:cNvPicPr>
            <a:picLocks noChangeAspect="1"/>
          </p:cNvPicPr>
          <p:nvPr/>
        </p:nvPicPr>
        <p:blipFill>
          <a:blip r:embed="rId8"/>
          <a:stretch>
            <a:fillRect/>
          </a:stretch>
        </p:blipFill>
        <p:spPr>
          <a:xfrm>
            <a:off x="9292457" y="3871110"/>
            <a:ext cx="585315" cy="600323"/>
          </a:xfrm>
          <a:prstGeom prst="rect">
            <a:avLst/>
          </a:prstGeom>
        </p:spPr>
      </p:pic>
      <p:grpSp>
        <p:nvGrpSpPr>
          <p:cNvPr id="45" name="Gruppo 44">
            <a:extLst>
              <a:ext uri="{FF2B5EF4-FFF2-40B4-BE49-F238E27FC236}">
                <a16:creationId xmlns:a16="http://schemas.microsoft.com/office/drawing/2014/main" id="{852E4132-B2D3-41DB-81EF-CBCBC393140A}"/>
              </a:ext>
            </a:extLst>
          </p:cNvPr>
          <p:cNvGrpSpPr/>
          <p:nvPr/>
        </p:nvGrpSpPr>
        <p:grpSpPr>
          <a:xfrm>
            <a:off x="434715" y="194873"/>
            <a:ext cx="479685" cy="407879"/>
            <a:chOff x="374754" y="138616"/>
            <a:chExt cx="639329" cy="639329"/>
          </a:xfrm>
        </p:grpSpPr>
        <p:pic>
          <p:nvPicPr>
            <p:cNvPr id="4098" name="Picture 2" descr="Risultato immagini per punto di domanda in un cerchio stilizzato&quot;">
              <a:extLst>
                <a:ext uri="{FF2B5EF4-FFF2-40B4-BE49-F238E27FC236}">
                  <a16:creationId xmlns:a16="http://schemas.microsoft.com/office/drawing/2014/main" id="{46E0ED1F-D0EB-4A8E-97D3-A6DF5D093D01}"/>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7401" r="15510" b="6795"/>
            <a:stretch/>
          </p:blipFill>
          <p:spPr bwMode="auto">
            <a:xfrm>
              <a:off x="534430" y="206806"/>
              <a:ext cx="314738" cy="470896"/>
            </a:xfrm>
            <a:prstGeom prst="rect">
              <a:avLst/>
            </a:prstGeom>
            <a:noFill/>
            <a:extLst>
              <a:ext uri="{909E8E84-426E-40DD-AFC4-6F175D3DCCD1}">
                <a14:hiddenFill xmlns:a14="http://schemas.microsoft.com/office/drawing/2010/main">
                  <a:solidFill>
                    <a:srgbClr val="FFFFFF"/>
                  </a:solidFill>
                </a14:hiddenFill>
              </a:ext>
            </a:extLst>
          </p:spPr>
        </p:pic>
        <p:sp>
          <p:nvSpPr>
            <p:cNvPr id="44" name="Ovale 43">
              <a:extLst>
                <a:ext uri="{FF2B5EF4-FFF2-40B4-BE49-F238E27FC236}">
                  <a16:creationId xmlns:a16="http://schemas.microsoft.com/office/drawing/2014/main" id="{5155AEE7-395D-4F15-9FE1-D76181E2D7F2}"/>
                </a:ext>
              </a:extLst>
            </p:cNvPr>
            <p:cNvSpPr/>
            <p:nvPr/>
          </p:nvSpPr>
          <p:spPr>
            <a:xfrm>
              <a:off x="374754" y="138616"/>
              <a:ext cx="639329" cy="639329"/>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grpSp>
    </p:spTree>
    <p:extLst>
      <p:ext uri="{BB962C8B-B14F-4D97-AF65-F5344CB8AC3E}">
        <p14:creationId xmlns:p14="http://schemas.microsoft.com/office/powerpoint/2010/main" val="31802219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Connettore 1 21">
            <a:extLst>
              <a:ext uri="{FF2B5EF4-FFF2-40B4-BE49-F238E27FC236}">
                <a16:creationId xmlns:a16="http://schemas.microsoft.com/office/drawing/2014/main" id="{43C524AB-43F0-CA46-93A9-F737B05F90F8}"/>
              </a:ext>
            </a:extLst>
          </p:cNvPr>
          <p:cNvCxnSpPr>
            <a:cxnSpLocks/>
          </p:cNvCxnSpPr>
          <p:nvPr/>
        </p:nvCxnSpPr>
        <p:spPr>
          <a:xfrm>
            <a:off x="1158573" y="677702"/>
            <a:ext cx="6902861" cy="0"/>
          </a:xfrm>
          <a:prstGeom prst="line">
            <a:avLst/>
          </a:prstGeom>
          <a:ln>
            <a:solidFill>
              <a:schemeClr val="tx2"/>
            </a:solidFill>
          </a:ln>
          <a:effectLst>
            <a:outerShdw dist="23000" sx="1000" sy="1000" rotWithShape="0">
              <a:srgbClr val="000000"/>
            </a:outerShdw>
          </a:effectLst>
        </p:spPr>
        <p:style>
          <a:lnRef idx="3">
            <a:schemeClr val="dk1"/>
          </a:lnRef>
          <a:fillRef idx="0">
            <a:schemeClr val="dk1"/>
          </a:fillRef>
          <a:effectRef idx="2">
            <a:schemeClr val="dk1"/>
          </a:effectRef>
          <a:fontRef idx="minor">
            <a:schemeClr val="tx1"/>
          </a:fontRef>
        </p:style>
      </p:cxnSp>
      <p:sp>
        <p:nvSpPr>
          <p:cNvPr id="6" name="CasellaDiTesto 5">
            <a:extLst>
              <a:ext uri="{FF2B5EF4-FFF2-40B4-BE49-F238E27FC236}">
                <a16:creationId xmlns:a16="http://schemas.microsoft.com/office/drawing/2014/main" id="{9BAC3C30-A0DA-3744-B690-8A21950277B6}"/>
              </a:ext>
            </a:extLst>
          </p:cNvPr>
          <p:cNvSpPr txBox="1"/>
          <p:nvPr/>
        </p:nvSpPr>
        <p:spPr>
          <a:xfrm>
            <a:off x="1158573" y="38370"/>
            <a:ext cx="6211957" cy="646331"/>
          </a:xfrm>
          <a:prstGeom prst="rect">
            <a:avLst/>
          </a:prstGeom>
          <a:noFill/>
        </p:spPr>
        <p:txBody>
          <a:bodyPr wrap="none" rtlCol="0" anchor="t">
            <a:spAutoFit/>
          </a:bodyPr>
          <a:lstStyle/>
          <a:p>
            <a:r>
              <a:rPr lang="it-IT" sz="3600" b="1" dirty="0">
                <a:latin typeface="Century Gothic" panose="020B0502020202020204" pitchFamily="34" charset="0"/>
                <a:cs typeface="Calibri"/>
              </a:rPr>
              <a:t>How does the Dealer play?</a:t>
            </a:r>
          </a:p>
        </p:txBody>
      </p:sp>
      <p:pic>
        <p:nvPicPr>
          <p:cNvPr id="54" name="Immagine 53">
            <a:extLst>
              <a:ext uri="{FF2B5EF4-FFF2-40B4-BE49-F238E27FC236}">
                <a16:creationId xmlns:a16="http://schemas.microsoft.com/office/drawing/2014/main" id="{68208DBB-010C-4116-B7E4-4297A79DF700}"/>
              </a:ext>
            </a:extLst>
          </p:cNvPr>
          <p:cNvPicPr>
            <a:picLocks noChangeAspect="1"/>
          </p:cNvPicPr>
          <p:nvPr/>
        </p:nvPicPr>
        <p:blipFill>
          <a:blip r:embed="rId2"/>
          <a:stretch>
            <a:fillRect/>
          </a:stretch>
        </p:blipFill>
        <p:spPr>
          <a:xfrm>
            <a:off x="11619433" y="6072128"/>
            <a:ext cx="457122" cy="664308"/>
          </a:xfrm>
          <a:prstGeom prst="rect">
            <a:avLst/>
          </a:prstGeom>
        </p:spPr>
      </p:pic>
      <p:sp>
        <p:nvSpPr>
          <p:cNvPr id="2" name="CasellaDiTesto 1">
            <a:extLst>
              <a:ext uri="{FF2B5EF4-FFF2-40B4-BE49-F238E27FC236}">
                <a16:creationId xmlns:a16="http://schemas.microsoft.com/office/drawing/2014/main" id="{39689EB8-2720-4D46-AD35-54E19C03D647}"/>
              </a:ext>
            </a:extLst>
          </p:cNvPr>
          <p:cNvSpPr txBox="1"/>
          <p:nvPr/>
        </p:nvSpPr>
        <p:spPr>
          <a:xfrm>
            <a:off x="9452499" y="613187"/>
            <a:ext cx="2368446" cy="584775"/>
          </a:xfrm>
          <a:prstGeom prst="rect">
            <a:avLst/>
          </a:prstGeom>
          <a:noFill/>
        </p:spPr>
        <p:txBody>
          <a:bodyPr wrap="square" rtlCol="0">
            <a:spAutoFit/>
          </a:bodyPr>
          <a:lstStyle/>
          <a:p>
            <a:r>
              <a:rPr lang="it-IT" sz="1600" dirty="0"/>
              <a:t>The Dealer’s strategy starts here!</a:t>
            </a:r>
          </a:p>
        </p:txBody>
      </p:sp>
      <p:cxnSp>
        <p:nvCxnSpPr>
          <p:cNvPr id="7" name="Connettore curvo 6">
            <a:extLst>
              <a:ext uri="{FF2B5EF4-FFF2-40B4-BE49-F238E27FC236}">
                <a16:creationId xmlns:a16="http://schemas.microsoft.com/office/drawing/2014/main" id="{57425B33-DD00-43C4-B112-3C089FD4225C}"/>
              </a:ext>
            </a:extLst>
          </p:cNvPr>
          <p:cNvCxnSpPr>
            <a:cxnSpLocks/>
          </p:cNvCxnSpPr>
          <p:nvPr/>
        </p:nvCxnSpPr>
        <p:spPr>
          <a:xfrm rot="10800000" flipV="1">
            <a:off x="8247074" y="874834"/>
            <a:ext cx="1189356" cy="311704"/>
          </a:xfrm>
          <a:prstGeom prst="curvedConnector3">
            <a:avLst>
              <a:gd name="adj1" fmla="val 50000"/>
            </a:avLst>
          </a:prstGeom>
          <a:ln w="28575">
            <a:solidFill>
              <a:srgbClr val="7C1518"/>
            </a:solidFill>
            <a:tailEnd type="triangle"/>
          </a:ln>
        </p:spPr>
        <p:style>
          <a:lnRef idx="1">
            <a:schemeClr val="accent1"/>
          </a:lnRef>
          <a:fillRef idx="0">
            <a:schemeClr val="accent1"/>
          </a:fillRef>
          <a:effectRef idx="0">
            <a:schemeClr val="accent1"/>
          </a:effectRef>
          <a:fontRef idx="minor">
            <a:schemeClr val="tx1"/>
          </a:fontRef>
        </p:style>
      </p:cxnSp>
      <p:sp>
        <p:nvSpPr>
          <p:cNvPr id="10" name="CasellaDiTesto 9">
            <a:extLst>
              <a:ext uri="{FF2B5EF4-FFF2-40B4-BE49-F238E27FC236}">
                <a16:creationId xmlns:a16="http://schemas.microsoft.com/office/drawing/2014/main" id="{20EBEB0C-BB51-41AB-B34E-E902BEF2EFF7}"/>
              </a:ext>
            </a:extLst>
          </p:cNvPr>
          <p:cNvSpPr txBox="1"/>
          <p:nvPr/>
        </p:nvSpPr>
        <p:spPr>
          <a:xfrm>
            <a:off x="9223869" y="4921477"/>
            <a:ext cx="2368446" cy="1077218"/>
          </a:xfrm>
          <a:prstGeom prst="rect">
            <a:avLst/>
          </a:prstGeom>
          <a:noFill/>
        </p:spPr>
        <p:txBody>
          <a:bodyPr wrap="square" rtlCol="0">
            <a:spAutoFit/>
          </a:bodyPr>
          <a:lstStyle/>
          <a:p>
            <a:r>
              <a:rPr lang="it-IT" sz="1600" dirty="0"/>
              <a:t>Based on the answers to these questions the Dealer either stands or turns a card</a:t>
            </a:r>
          </a:p>
        </p:txBody>
      </p:sp>
      <p:cxnSp>
        <p:nvCxnSpPr>
          <p:cNvPr id="11" name="Connettore curvo 10">
            <a:extLst>
              <a:ext uri="{FF2B5EF4-FFF2-40B4-BE49-F238E27FC236}">
                <a16:creationId xmlns:a16="http://schemas.microsoft.com/office/drawing/2014/main" id="{9AC341B8-28CB-438D-806A-9CB0C4038D09}"/>
              </a:ext>
            </a:extLst>
          </p:cNvPr>
          <p:cNvCxnSpPr>
            <a:cxnSpLocks/>
          </p:cNvCxnSpPr>
          <p:nvPr/>
        </p:nvCxnSpPr>
        <p:spPr>
          <a:xfrm>
            <a:off x="8283700" y="4898651"/>
            <a:ext cx="889060" cy="476860"/>
          </a:xfrm>
          <a:prstGeom prst="curvedConnector3">
            <a:avLst>
              <a:gd name="adj1" fmla="val 24709"/>
            </a:avLst>
          </a:prstGeom>
          <a:ln w="28575">
            <a:solidFill>
              <a:srgbClr val="7C1518"/>
            </a:solidFill>
            <a:tailEnd type="triangle"/>
          </a:ln>
        </p:spPr>
        <p:style>
          <a:lnRef idx="1">
            <a:schemeClr val="accent1"/>
          </a:lnRef>
          <a:fillRef idx="0">
            <a:schemeClr val="accent1"/>
          </a:fillRef>
          <a:effectRef idx="0">
            <a:schemeClr val="accent1"/>
          </a:effectRef>
          <a:fontRef idx="minor">
            <a:schemeClr val="tx1"/>
          </a:fontRef>
        </p:style>
      </p:cxnSp>
      <p:sp>
        <p:nvSpPr>
          <p:cNvPr id="14" name="Rettangolo 13">
            <a:extLst>
              <a:ext uri="{FF2B5EF4-FFF2-40B4-BE49-F238E27FC236}">
                <a16:creationId xmlns:a16="http://schemas.microsoft.com/office/drawing/2014/main" id="{26595E27-2DC5-4255-AB64-CFA88B4C1419}"/>
              </a:ext>
            </a:extLst>
          </p:cNvPr>
          <p:cNvSpPr/>
          <p:nvPr/>
        </p:nvSpPr>
        <p:spPr>
          <a:xfrm>
            <a:off x="6297960" y="901813"/>
            <a:ext cx="1780555" cy="539991"/>
          </a:xfrm>
          <a:prstGeom prst="rect">
            <a:avLst/>
          </a:prstGeom>
          <a:noFill/>
          <a:ln>
            <a:solidFill>
              <a:srgbClr val="7C151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200" dirty="0">
                <a:solidFill>
                  <a:schemeClr val="tx1"/>
                </a:solidFill>
                <a:latin typeface="Consolas" panose="020B0609020204030204" pitchFamily="49" charset="0"/>
              </a:rPr>
              <a:t>Does the Dealer have an ace?</a:t>
            </a:r>
          </a:p>
        </p:txBody>
      </p:sp>
      <p:cxnSp>
        <p:nvCxnSpPr>
          <p:cNvPr id="15" name="Connettore diritto 14">
            <a:extLst>
              <a:ext uri="{FF2B5EF4-FFF2-40B4-BE49-F238E27FC236}">
                <a16:creationId xmlns:a16="http://schemas.microsoft.com/office/drawing/2014/main" id="{0988E4C2-6853-4615-9C4D-8FA5E6980DD6}"/>
              </a:ext>
            </a:extLst>
          </p:cNvPr>
          <p:cNvCxnSpPr>
            <a:cxnSpLocks/>
          </p:cNvCxnSpPr>
          <p:nvPr/>
        </p:nvCxnSpPr>
        <p:spPr>
          <a:xfrm>
            <a:off x="7188238" y="1456550"/>
            <a:ext cx="0" cy="1779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Ovale 15">
            <a:extLst>
              <a:ext uri="{FF2B5EF4-FFF2-40B4-BE49-F238E27FC236}">
                <a16:creationId xmlns:a16="http://schemas.microsoft.com/office/drawing/2014/main" id="{387CF246-4371-42F6-9F82-539CBBBF2F4C}"/>
              </a:ext>
            </a:extLst>
          </p:cNvPr>
          <p:cNvSpPr/>
          <p:nvPr/>
        </p:nvSpPr>
        <p:spPr>
          <a:xfrm rot="5400000">
            <a:off x="7140312" y="1614589"/>
            <a:ext cx="95852" cy="94147"/>
          </a:xfrm>
          <a:prstGeom prst="ellipse">
            <a:avLst/>
          </a:prstGeom>
          <a:solidFill>
            <a:schemeClr val="accent1">
              <a:lumMod val="20000"/>
              <a:lumOff val="8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cxnSp>
        <p:nvCxnSpPr>
          <p:cNvPr id="17" name="Connettore diritto 16">
            <a:extLst>
              <a:ext uri="{FF2B5EF4-FFF2-40B4-BE49-F238E27FC236}">
                <a16:creationId xmlns:a16="http://schemas.microsoft.com/office/drawing/2014/main" id="{C7DB7102-B460-4688-A241-FD4CAC979A69}"/>
              </a:ext>
            </a:extLst>
          </p:cNvPr>
          <p:cNvCxnSpPr>
            <a:cxnSpLocks/>
          </p:cNvCxnSpPr>
          <p:nvPr/>
        </p:nvCxnSpPr>
        <p:spPr>
          <a:xfrm>
            <a:off x="7235312" y="1661662"/>
            <a:ext cx="276164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CasellaDiTesto 17">
            <a:extLst>
              <a:ext uri="{FF2B5EF4-FFF2-40B4-BE49-F238E27FC236}">
                <a16:creationId xmlns:a16="http://schemas.microsoft.com/office/drawing/2014/main" id="{F17D81F3-182B-4F79-B643-4518AB02D9F0}"/>
              </a:ext>
            </a:extLst>
          </p:cNvPr>
          <p:cNvSpPr txBox="1"/>
          <p:nvPr/>
        </p:nvSpPr>
        <p:spPr>
          <a:xfrm>
            <a:off x="8658955" y="1391617"/>
            <a:ext cx="530384" cy="307777"/>
          </a:xfrm>
          <a:prstGeom prst="rect">
            <a:avLst/>
          </a:prstGeom>
          <a:noFill/>
        </p:spPr>
        <p:txBody>
          <a:bodyPr wrap="square" rtlCol="0">
            <a:spAutoFit/>
          </a:bodyPr>
          <a:lstStyle/>
          <a:p>
            <a:r>
              <a:rPr lang="it-IT" sz="1400" dirty="0">
                <a:solidFill>
                  <a:srgbClr val="FF0000"/>
                </a:solidFill>
                <a:latin typeface="Consolas" panose="020B0609020204030204" pitchFamily="49" charset="0"/>
              </a:rPr>
              <a:t>no</a:t>
            </a:r>
          </a:p>
        </p:txBody>
      </p:sp>
      <p:sp>
        <p:nvSpPr>
          <p:cNvPr id="19" name="CasellaDiTesto 18">
            <a:extLst>
              <a:ext uri="{FF2B5EF4-FFF2-40B4-BE49-F238E27FC236}">
                <a16:creationId xmlns:a16="http://schemas.microsoft.com/office/drawing/2014/main" id="{F4BE2FD4-E424-4D95-850A-4645BAF1E720}"/>
              </a:ext>
            </a:extLst>
          </p:cNvPr>
          <p:cNvSpPr txBox="1"/>
          <p:nvPr/>
        </p:nvSpPr>
        <p:spPr>
          <a:xfrm>
            <a:off x="5443229" y="1384377"/>
            <a:ext cx="530384" cy="307777"/>
          </a:xfrm>
          <a:prstGeom prst="rect">
            <a:avLst/>
          </a:prstGeom>
          <a:noFill/>
        </p:spPr>
        <p:txBody>
          <a:bodyPr wrap="square" rtlCol="0">
            <a:spAutoFit/>
          </a:bodyPr>
          <a:lstStyle/>
          <a:p>
            <a:r>
              <a:rPr lang="it-IT" sz="1400" dirty="0">
                <a:solidFill>
                  <a:srgbClr val="00B050"/>
                </a:solidFill>
                <a:latin typeface="Consolas" panose="020B0609020204030204" pitchFamily="49" charset="0"/>
              </a:rPr>
              <a:t>yes</a:t>
            </a:r>
          </a:p>
        </p:txBody>
      </p:sp>
      <p:cxnSp>
        <p:nvCxnSpPr>
          <p:cNvPr id="20" name="Connettore diritto 19">
            <a:extLst>
              <a:ext uri="{FF2B5EF4-FFF2-40B4-BE49-F238E27FC236}">
                <a16:creationId xmlns:a16="http://schemas.microsoft.com/office/drawing/2014/main" id="{74F3DE77-B974-48DE-A71E-F7ECFB3D20A3}"/>
              </a:ext>
            </a:extLst>
          </p:cNvPr>
          <p:cNvCxnSpPr>
            <a:cxnSpLocks/>
          </p:cNvCxnSpPr>
          <p:nvPr/>
        </p:nvCxnSpPr>
        <p:spPr>
          <a:xfrm rot="5400000">
            <a:off x="9912335" y="175166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Rettangolo 20">
            <a:extLst>
              <a:ext uri="{FF2B5EF4-FFF2-40B4-BE49-F238E27FC236}">
                <a16:creationId xmlns:a16="http://schemas.microsoft.com/office/drawing/2014/main" id="{5E52B4B8-A8F9-45D8-A581-F9530863F596}"/>
              </a:ext>
            </a:extLst>
          </p:cNvPr>
          <p:cNvSpPr/>
          <p:nvPr/>
        </p:nvSpPr>
        <p:spPr>
          <a:xfrm>
            <a:off x="8977776" y="1865466"/>
            <a:ext cx="2023433" cy="464687"/>
          </a:xfrm>
          <a:prstGeom prst="rect">
            <a:avLst/>
          </a:prstGeom>
          <a:noFill/>
          <a:ln>
            <a:solidFill>
              <a:srgbClr val="7C151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200" dirty="0">
                <a:solidFill>
                  <a:schemeClr val="tx1"/>
                </a:solidFill>
                <a:latin typeface="Consolas" panose="020B0609020204030204" pitchFamily="49" charset="0"/>
              </a:rPr>
              <a:t>The Dealer has 17 points or more?</a:t>
            </a:r>
          </a:p>
        </p:txBody>
      </p:sp>
      <p:cxnSp>
        <p:nvCxnSpPr>
          <p:cNvPr id="22" name="Connettore diritto 21">
            <a:extLst>
              <a:ext uri="{FF2B5EF4-FFF2-40B4-BE49-F238E27FC236}">
                <a16:creationId xmlns:a16="http://schemas.microsoft.com/office/drawing/2014/main" id="{70B322E4-3FFB-4083-A02F-D2963F21A3B2}"/>
              </a:ext>
            </a:extLst>
          </p:cNvPr>
          <p:cNvCxnSpPr>
            <a:cxnSpLocks/>
          </p:cNvCxnSpPr>
          <p:nvPr/>
        </p:nvCxnSpPr>
        <p:spPr>
          <a:xfrm rot="5400000">
            <a:off x="9920723" y="2401841"/>
            <a:ext cx="144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Ovale 22">
            <a:extLst>
              <a:ext uri="{FF2B5EF4-FFF2-40B4-BE49-F238E27FC236}">
                <a16:creationId xmlns:a16="http://schemas.microsoft.com/office/drawing/2014/main" id="{78C1A350-DC65-4CD2-8890-E00CBAA93697}"/>
              </a:ext>
            </a:extLst>
          </p:cNvPr>
          <p:cNvSpPr/>
          <p:nvPr/>
        </p:nvSpPr>
        <p:spPr>
          <a:xfrm rot="5400000">
            <a:off x="9951932" y="2476125"/>
            <a:ext cx="95852" cy="94147"/>
          </a:xfrm>
          <a:prstGeom prst="ellipse">
            <a:avLst/>
          </a:prstGeom>
          <a:solidFill>
            <a:schemeClr val="accent1">
              <a:lumMod val="20000"/>
              <a:lumOff val="8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cxnSp>
        <p:nvCxnSpPr>
          <p:cNvPr id="24" name="Connettore diritto 23">
            <a:extLst>
              <a:ext uri="{FF2B5EF4-FFF2-40B4-BE49-F238E27FC236}">
                <a16:creationId xmlns:a16="http://schemas.microsoft.com/office/drawing/2014/main" id="{AACFFF4B-EAA1-4238-B265-A6451CE26D95}"/>
              </a:ext>
            </a:extLst>
          </p:cNvPr>
          <p:cNvCxnSpPr>
            <a:cxnSpLocks/>
          </p:cNvCxnSpPr>
          <p:nvPr/>
        </p:nvCxnSpPr>
        <p:spPr>
          <a:xfrm>
            <a:off x="8697492" y="2523198"/>
            <a:ext cx="125529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Connettore diritto 24">
            <a:extLst>
              <a:ext uri="{FF2B5EF4-FFF2-40B4-BE49-F238E27FC236}">
                <a16:creationId xmlns:a16="http://schemas.microsoft.com/office/drawing/2014/main" id="{AEABEFBE-118A-4820-A960-F1D7870F7E9F}"/>
              </a:ext>
            </a:extLst>
          </p:cNvPr>
          <p:cNvCxnSpPr>
            <a:cxnSpLocks/>
          </p:cNvCxnSpPr>
          <p:nvPr/>
        </p:nvCxnSpPr>
        <p:spPr>
          <a:xfrm>
            <a:off x="10046932" y="2523198"/>
            <a:ext cx="125529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Connettore diritto 25">
            <a:extLst>
              <a:ext uri="{FF2B5EF4-FFF2-40B4-BE49-F238E27FC236}">
                <a16:creationId xmlns:a16="http://schemas.microsoft.com/office/drawing/2014/main" id="{8CBA9EC5-DFE6-4AAE-A787-F9300A9E23C0}"/>
              </a:ext>
            </a:extLst>
          </p:cNvPr>
          <p:cNvCxnSpPr>
            <a:cxnSpLocks/>
          </p:cNvCxnSpPr>
          <p:nvPr/>
        </p:nvCxnSpPr>
        <p:spPr>
          <a:xfrm rot="5400000">
            <a:off x="8580824" y="2626050"/>
            <a:ext cx="21225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Connettore diritto 26">
            <a:extLst>
              <a:ext uri="{FF2B5EF4-FFF2-40B4-BE49-F238E27FC236}">
                <a16:creationId xmlns:a16="http://schemas.microsoft.com/office/drawing/2014/main" id="{89B4F70E-DF67-47DA-9279-9DDEC725947A}"/>
              </a:ext>
            </a:extLst>
          </p:cNvPr>
          <p:cNvCxnSpPr>
            <a:cxnSpLocks/>
          </p:cNvCxnSpPr>
          <p:nvPr/>
        </p:nvCxnSpPr>
        <p:spPr>
          <a:xfrm rot="5400000">
            <a:off x="11198181" y="2626050"/>
            <a:ext cx="21225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CasellaDiTesto 27">
            <a:extLst>
              <a:ext uri="{FF2B5EF4-FFF2-40B4-BE49-F238E27FC236}">
                <a16:creationId xmlns:a16="http://schemas.microsoft.com/office/drawing/2014/main" id="{DD9DCAC2-50A6-426C-A6E1-44EA1ADFF3DE}"/>
              </a:ext>
            </a:extLst>
          </p:cNvPr>
          <p:cNvSpPr txBox="1"/>
          <p:nvPr/>
        </p:nvSpPr>
        <p:spPr>
          <a:xfrm>
            <a:off x="8654317" y="2251147"/>
            <a:ext cx="530384" cy="307777"/>
          </a:xfrm>
          <a:prstGeom prst="rect">
            <a:avLst/>
          </a:prstGeom>
          <a:noFill/>
        </p:spPr>
        <p:txBody>
          <a:bodyPr wrap="square" rtlCol="0">
            <a:spAutoFit/>
          </a:bodyPr>
          <a:lstStyle/>
          <a:p>
            <a:r>
              <a:rPr lang="it-IT" sz="1400" dirty="0">
                <a:solidFill>
                  <a:srgbClr val="00B050"/>
                </a:solidFill>
                <a:latin typeface="Consolas" panose="020B0609020204030204" pitchFamily="49" charset="0"/>
              </a:rPr>
              <a:t>yes</a:t>
            </a:r>
          </a:p>
        </p:txBody>
      </p:sp>
      <p:sp>
        <p:nvSpPr>
          <p:cNvPr id="29" name="CasellaDiTesto 28">
            <a:extLst>
              <a:ext uri="{FF2B5EF4-FFF2-40B4-BE49-F238E27FC236}">
                <a16:creationId xmlns:a16="http://schemas.microsoft.com/office/drawing/2014/main" id="{028994D4-5024-4FBC-907E-F6291BDE1B2E}"/>
              </a:ext>
            </a:extLst>
          </p:cNvPr>
          <p:cNvSpPr txBox="1"/>
          <p:nvPr/>
        </p:nvSpPr>
        <p:spPr>
          <a:xfrm>
            <a:off x="10953889" y="2283389"/>
            <a:ext cx="457115" cy="307777"/>
          </a:xfrm>
          <a:prstGeom prst="rect">
            <a:avLst/>
          </a:prstGeom>
          <a:noFill/>
        </p:spPr>
        <p:txBody>
          <a:bodyPr wrap="square" rtlCol="0">
            <a:spAutoFit/>
          </a:bodyPr>
          <a:lstStyle/>
          <a:p>
            <a:r>
              <a:rPr lang="it-IT" sz="1400" dirty="0">
                <a:solidFill>
                  <a:srgbClr val="FF0000"/>
                </a:solidFill>
                <a:latin typeface="Consolas" panose="020B0609020204030204" pitchFamily="49" charset="0"/>
              </a:rPr>
              <a:t>no</a:t>
            </a:r>
          </a:p>
        </p:txBody>
      </p:sp>
      <p:sp>
        <p:nvSpPr>
          <p:cNvPr id="30" name="Rettangolo 29">
            <a:extLst>
              <a:ext uri="{FF2B5EF4-FFF2-40B4-BE49-F238E27FC236}">
                <a16:creationId xmlns:a16="http://schemas.microsoft.com/office/drawing/2014/main" id="{718ECA00-1A1C-48F8-8739-173AEB711C0C}"/>
              </a:ext>
            </a:extLst>
          </p:cNvPr>
          <p:cNvSpPr/>
          <p:nvPr/>
        </p:nvSpPr>
        <p:spPr>
          <a:xfrm>
            <a:off x="10574590" y="2735448"/>
            <a:ext cx="1455269" cy="573628"/>
          </a:xfrm>
          <a:prstGeom prst="rect">
            <a:avLst/>
          </a:prstGeom>
          <a:noFill/>
          <a:ln>
            <a:solidFill>
              <a:srgbClr val="7C151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200" dirty="0">
                <a:solidFill>
                  <a:schemeClr val="tx1"/>
                </a:solidFill>
                <a:latin typeface="Consolas" panose="020B0609020204030204" pitchFamily="49" charset="0"/>
              </a:rPr>
              <a:t>The Dealer turns another card</a:t>
            </a:r>
          </a:p>
        </p:txBody>
      </p:sp>
      <p:sp>
        <p:nvSpPr>
          <p:cNvPr id="31" name="CasellaDiTesto 30">
            <a:extLst>
              <a:ext uri="{FF2B5EF4-FFF2-40B4-BE49-F238E27FC236}">
                <a16:creationId xmlns:a16="http://schemas.microsoft.com/office/drawing/2014/main" id="{AF8F106C-FFEE-4A66-8CE1-893CE8683DA5}"/>
              </a:ext>
            </a:extLst>
          </p:cNvPr>
          <p:cNvSpPr txBox="1"/>
          <p:nvPr/>
        </p:nvSpPr>
        <p:spPr>
          <a:xfrm>
            <a:off x="7684159" y="2745073"/>
            <a:ext cx="2023431" cy="646331"/>
          </a:xfrm>
          <a:prstGeom prst="rect">
            <a:avLst/>
          </a:prstGeom>
          <a:noFill/>
          <a:ln>
            <a:solidFill>
              <a:srgbClr val="7C1518"/>
            </a:solidFill>
          </a:ln>
        </p:spPr>
        <p:txBody>
          <a:bodyPr wrap="square" rtlCol="0">
            <a:spAutoFit/>
          </a:bodyPr>
          <a:lstStyle/>
          <a:p>
            <a:pPr algn="ctr"/>
            <a:r>
              <a:rPr lang="da-DK" sz="1200" dirty="0">
                <a:latin typeface="Consolas" panose="020B0609020204030204" pitchFamily="49" charset="0"/>
              </a:rPr>
              <a:t>Is the Dealer’s score higher than the one of the Gamer?</a:t>
            </a:r>
            <a:endParaRPr lang="it-IT" sz="1200" dirty="0">
              <a:latin typeface="Consolas" panose="020B0609020204030204" pitchFamily="49" charset="0"/>
            </a:endParaRPr>
          </a:p>
        </p:txBody>
      </p:sp>
      <p:sp>
        <p:nvSpPr>
          <p:cNvPr id="32" name="Ovale 31">
            <a:extLst>
              <a:ext uri="{FF2B5EF4-FFF2-40B4-BE49-F238E27FC236}">
                <a16:creationId xmlns:a16="http://schemas.microsoft.com/office/drawing/2014/main" id="{7A2A3B56-BC75-4828-9494-55D82CD7DCF3}"/>
              </a:ext>
            </a:extLst>
          </p:cNvPr>
          <p:cNvSpPr/>
          <p:nvPr/>
        </p:nvSpPr>
        <p:spPr>
          <a:xfrm rot="5400000">
            <a:off x="8647949" y="3558360"/>
            <a:ext cx="95852" cy="94147"/>
          </a:xfrm>
          <a:prstGeom prst="ellipse">
            <a:avLst/>
          </a:prstGeom>
          <a:solidFill>
            <a:schemeClr val="accent1">
              <a:lumMod val="20000"/>
              <a:lumOff val="8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cxnSp>
        <p:nvCxnSpPr>
          <p:cNvPr id="33" name="Connettore diritto 32">
            <a:extLst>
              <a:ext uri="{FF2B5EF4-FFF2-40B4-BE49-F238E27FC236}">
                <a16:creationId xmlns:a16="http://schemas.microsoft.com/office/drawing/2014/main" id="{96302B5D-D751-498B-A542-7A56E52C124C}"/>
              </a:ext>
            </a:extLst>
          </p:cNvPr>
          <p:cNvCxnSpPr>
            <a:cxnSpLocks/>
          </p:cNvCxnSpPr>
          <p:nvPr/>
        </p:nvCxnSpPr>
        <p:spPr>
          <a:xfrm>
            <a:off x="8742949" y="3605434"/>
            <a:ext cx="78455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Connettore diritto 33">
            <a:extLst>
              <a:ext uri="{FF2B5EF4-FFF2-40B4-BE49-F238E27FC236}">
                <a16:creationId xmlns:a16="http://schemas.microsoft.com/office/drawing/2014/main" id="{E37DF459-4114-4E4E-A56A-FE40438AB72C}"/>
              </a:ext>
            </a:extLst>
          </p:cNvPr>
          <p:cNvCxnSpPr>
            <a:cxnSpLocks/>
          </p:cNvCxnSpPr>
          <p:nvPr/>
        </p:nvCxnSpPr>
        <p:spPr>
          <a:xfrm>
            <a:off x="7854795" y="3605434"/>
            <a:ext cx="78455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Connettore diritto 34">
            <a:extLst>
              <a:ext uri="{FF2B5EF4-FFF2-40B4-BE49-F238E27FC236}">
                <a16:creationId xmlns:a16="http://schemas.microsoft.com/office/drawing/2014/main" id="{B415446C-2E45-401A-9296-197E2BDFF788}"/>
              </a:ext>
            </a:extLst>
          </p:cNvPr>
          <p:cNvCxnSpPr>
            <a:cxnSpLocks/>
          </p:cNvCxnSpPr>
          <p:nvPr/>
        </p:nvCxnSpPr>
        <p:spPr>
          <a:xfrm rot="5400000">
            <a:off x="8615466" y="3479607"/>
            <a:ext cx="144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Connettore diritto 35">
            <a:extLst>
              <a:ext uri="{FF2B5EF4-FFF2-40B4-BE49-F238E27FC236}">
                <a16:creationId xmlns:a16="http://schemas.microsoft.com/office/drawing/2014/main" id="{FB58DB1C-7AB2-4CA1-A766-B25C22B9453C}"/>
              </a:ext>
            </a:extLst>
          </p:cNvPr>
          <p:cNvCxnSpPr>
            <a:cxnSpLocks/>
          </p:cNvCxnSpPr>
          <p:nvPr/>
        </p:nvCxnSpPr>
        <p:spPr>
          <a:xfrm rot="5400000">
            <a:off x="9420923" y="3711559"/>
            <a:ext cx="21225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Connettore diritto 36">
            <a:extLst>
              <a:ext uri="{FF2B5EF4-FFF2-40B4-BE49-F238E27FC236}">
                <a16:creationId xmlns:a16="http://schemas.microsoft.com/office/drawing/2014/main" id="{03B1E541-DBC6-4548-B210-6ABFD91E4976}"/>
              </a:ext>
            </a:extLst>
          </p:cNvPr>
          <p:cNvCxnSpPr>
            <a:cxnSpLocks/>
          </p:cNvCxnSpPr>
          <p:nvPr/>
        </p:nvCxnSpPr>
        <p:spPr>
          <a:xfrm rot="5400000">
            <a:off x="7743652" y="3711559"/>
            <a:ext cx="21225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8" name="CasellaDiTesto 37">
            <a:extLst>
              <a:ext uri="{FF2B5EF4-FFF2-40B4-BE49-F238E27FC236}">
                <a16:creationId xmlns:a16="http://schemas.microsoft.com/office/drawing/2014/main" id="{CC0A0B15-7C65-453D-8BC2-20DC91CA386C}"/>
              </a:ext>
            </a:extLst>
          </p:cNvPr>
          <p:cNvSpPr txBox="1"/>
          <p:nvPr/>
        </p:nvSpPr>
        <p:spPr>
          <a:xfrm>
            <a:off x="7806151" y="3359082"/>
            <a:ext cx="530384" cy="307777"/>
          </a:xfrm>
          <a:prstGeom prst="rect">
            <a:avLst/>
          </a:prstGeom>
          <a:noFill/>
        </p:spPr>
        <p:txBody>
          <a:bodyPr wrap="square" rtlCol="0">
            <a:spAutoFit/>
          </a:bodyPr>
          <a:lstStyle/>
          <a:p>
            <a:r>
              <a:rPr lang="it-IT" sz="1400" dirty="0">
                <a:solidFill>
                  <a:srgbClr val="00B050"/>
                </a:solidFill>
                <a:latin typeface="Consolas" panose="020B0609020204030204" pitchFamily="49" charset="0"/>
              </a:rPr>
              <a:t>yes</a:t>
            </a:r>
          </a:p>
        </p:txBody>
      </p:sp>
      <p:sp>
        <p:nvSpPr>
          <p:cNvPr id="39" name="CasellaDiTesto 38">
            <a:extLst>
              <a:ext uri="{FF2B5EF4-FFF2-40B4-BE49-F238E27FC236}">
                <a16:creationId xmlns:a16="http://schemas.microsoft.com/office/drawing/2014/main" id="{7B73C6FB-F6BF-43AA-A4D1-AB4253E24798}"/>
              </a:ext>
            </a:extLst>
          </p:cNvPr>
          <p:cNvSpPr txBox="1"/>
          <p:nvPr/>
        </p:nvSpPr>
        <p:spPr>
          <a:xfrm>
            <a:off x="9253764" y="3376621"/>
            <a:ext cx="397471" cy="307777"/>
          </a:xfrm>
          <a:prstGeom prst="rect">
            <a:avLst/>
          </a:prstGeom>
          <a:noFill/>
        </p:spPr>
        <p:txBody>
          <a:bodyPr wrap="square" rtlCol="0">
            <a:spAutoFit/>
          </a:bodyPr>
          <a:lstStyle/>
          <a:p>
            <a:r>
              <a:rPr lang="it-IT" sz="1400" dirty="0">
                <a:solidFill>
                  <a:srgbClr val="FF0000"/>
                </a:solidFill>
                <a:latin typeface="Consolas" panose="020B0609020204030204" pitchFamily="49" charset="0"/>
              </a:rPr>
              <a:t>no</a:t>
            </a:r>
          </a:p>
        </p:txBody>
      </p:sp>
      <p:sp>
        <p:nvSpPr>
          <p:cNvPr id="40" name="Rettangolo 39">
            <a:extLst>
              <a:ext uri="{FF2B5EF4-FFF2-40B4-BE49-F238E27FC236}">
                <a16:creationId xmlns:a16="http://schemas.microsoft.com/office/drawing/2014/main" id="{ABD71D62-3DF5-42D2-803E-32ABE7B2758B}"/>
              </a:ext>
            </a:extLst>
          </p:cNvPr>
          <p:cNvSpPr/>
          <p:nvPr/>
        </p:nvSpPr>
        <p:spPr>
          <a:xfrm>
            <a:off x="8814338" y="3834206"/>
            <a:ext cx="1460172" cy="585373"/>
          </a:xfrm>
          <a:prstGeom prst="rect">
            <a:avLst/>
          </a:prstGeom>
          <a:noFill/>
          <a:ln>
            <a:solidFill>
              <a:srgbClr val="7C151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200" dirty="0">
                <a:solidFill>
                  <a:schemeClr val="tx1"/>
                </a:solidFill>
                <a:latin typeface="Consolas" panose="020B0609020204030204" pitchFamily="49" charset="0"/>
              </a:rPr>
              <a:t>The Dealer turns another card</a:t>
            </a:r>
          </a:p>
        </p:txBody>
      </p:sp>
      <p:sp>
        <p:nvSpPr>
          <p:cNvPr id="41" name="Rettangolo 40">
            <a:extLst>
              <a:ext uri="{FF2B5EF4-FFF2-40B4-BE49-F238E27FC236}">
                <a16:creationId xmlns:a16="http://schemas.microsoft.com/office/drawing/2014/main" id="{92829BDA-B665-478D-8029-D02AA018B890}"/>
              </a:ext>
            </a:extLst>
          </p:cNvPr>
          <p:cNvSpPr/>
          <p:nvPr/>
        </p:nvSpPr>
        <p:spPr>
          <a:xfrm>
            <a:off x="7382790" y="3834205"/>
            <a:ext cx="933972" cy="536037"/>
          </a:xfrm>
          <a:prstGeom prst="rect">
            <a:avLst/>
          </a:prstGeom>
          <a:noFill/>
          <a:ln>
            <a:solidFill>
              <a:srgbClr val="7C151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200" dirty="0">
                <a:solidFill>
                  <a:schemeClr val="tx1"/>
                </a:solidFill>
                <a:latin typeface="Consolas" panose="020B0609020204030204" pitchFamily="49" charset="0"/>
              </a:rPr>
              <a:t>The Dealer</a:t>
            </a:r>
          </a:p>
          <a:p>
            <a:pPr algn="ctr"/>
            <a:r>
              <a:rPr lang="it-IT" sz="1200" dirty="0">
                <a:solidFill>
                  <a:schemeClr val="tx1"/>
                </a:solidFill>
                <a:latin typeface="Consolas" panose="020B0609020204030204" pitchFamily="49" charset="0"/>
              </a:rPr>
              <a:t>stands</a:t>
            </a:r>
          </a:p>
        </p:txBody>
      </p:sp>
      <p:cxnSp>
        <p:nvCxnSpPr>
          <p:cNvPr id="42" name="Connettore diritto 41">
            <a:extLst>
              <a:ext uri="{FF2B5EF4-FFF2-40B4-BE49-F238E27FC236}">
                <a16:creationId xmlns:a16="http://schemas.microsoft.com/office/drawing/2014/main" id="{CC2890CD-40EA-4860-8EBC-227FF4F1C893}"/>
              </a:ext>
            </a:extLst>
          </p:cNvPr>
          <p:cNvCxnSpPr>
            <a:cxnSpLocks/>
          </p:cNvCxnSpPr>
          <p:nvPr/>
        </p:nvCxnSpPr>
        <p:spPr>
          <a:xfrm>
            <a:off x="4380778" y="1661381"/>
            <a:ext cx="276164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Connettore diritto 42">
            <a:extLst>
              <a:ext uri="{FF2B5EF4-FFF2-40B4-BE49-F238E27FC236}">
                <a16:creationId xmlns:a16="http://schemas.microsoft.com/office/drawing/2014/main" id="{E527BC65-2870-47C7-B466-97F6DC88E3B5}"/>
              </a:ext>
            </a:extLst>
          </p:cNvPr>
          <p:cNvCxnSpPr>
            <a:cxnSpLocks/>
          </p:cNvCxnSpPr>
          <p:nvPr/>
        </p:nvCxnSpPr>
        <p:spPr>
          <a:xfrm rot="5400000">
            <a:off x="4268301" y="175166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4" name="Rettangolo 43">
            <a:extLst>
              <a:ext uri="{FF2B5EF4-FFF2-40B4-BE49-F238E27FC236}">
                <a16:creationId xmlns:a16="http://schemas.microsoft.com/office/drawing/2014/main" id="{C22DB821-C0B4-4A5D-9855-2A9B3E8E777F}"/>
              </a:ext>
            </a:extLst>
          </p:cNvPr>
          <p:cNvSpPr/>
          <p:nvPr/>
        </p:nvSpPr>
        <p:spPr>
          <a:xfrm>
            <a:off x="3128824" y="1865466"/>
            <a:ext cx="2482297" cy="464687"/>
          </a:xfrm>
          <a:prstGeom prst="rect">
            <a:avLst/>
          </a:prstGeom>
          <a:noFill/>
          <a:ln>
            <a:solidFill>
              <a:srgbClr val="7C151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200" dirty="0">
                <a:solidFill>
                  <a:schemeClr val="tx1"/>
                </a:solidFill>
                <a:latin typeface="Consolas" panose="020B0609020204030204" pitchFamily="49" charset="0"/>
              </a:rPr>
              <a:t>Is the Dealer’s score between 7 and 11?</a:t>
            </a:r>
          </a:p>
        </p:txBody>
      </p:sp>
      <p:cxnSp>
        <p:nvCxnSpPr>
          <p:cNvPr id="45" name="Connettore diritto 44">
            <a:extLst>
              <a:ext uri="{FF2B5EF4-FFF2-40B4-BE49-F238E27FC236}">
                <a16:creationId xmlns:a16="http://schemas.microsoft.com/office/drawing/2014/main" id="{1DB6C7D2-C80B-4B1A-9249-61CA8C6F39BA}"/>
              </a:ext>
            </a:extLst>
          </p:cNvPr>
          <p:cNvCxnSpPr>
            <a:cxnSpLocks/>
          </p:cNvCxnSpPr>
          <p:nvPr/>
        </p:nvCxnSpPr>
        <p:spPr>
          <a:xfrm rot="5400000">
            <a:off x="4282981" y="2417424"/>
            <a:ext cx="144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Ovale 45">
            <a:extLst>
              <a:ext uri="{FF2B5EF4-FFF2-40B4-BE49-F238E27FC236}">
                <a16:creationId xmlns:a16="http://schemas.microsoft.com/office/drawing/2014/main" id="{F704E069-52D2-47B4-93F6-8F9A7F8E7474}"/>
              </a:ext>
            </a:extLst>
          </p:cNvPr>
          <p:cNvSpPr/>
          <p:nvPr/>
        </p:nvSpPr>
        <p:spPr>
          <a:xfrm rot="5400000">
            <a:off x="4322045" y="2490993"/>
            <a:ext cx="95852" cy="94147"/>
          </a:xfrm>
          <a:prstGeom prst="ellipse">
            <a:avLst/>
          </a:prstGeom>
          <a:solidFill>
            <a:schemeClr val="accent1">
              <a:lumMod val="20000"/>
              <a:lumOff val="8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cxnSp>
        <p:nvCxnSpPr>
          <p:cNvPr id="47" name="Connettore diritto 46">
            <a:extLst>
              <a:ext uri="{FF2B5EF4-FFF2-40B4-BE49-F238E27FC236}">
                <a16:creationId xmlns:a16="http://schemas.microsoft.com/office/drawing/2014/main" id="{BA960E0F-6534-45D9-BF28-CCD77FDF8593}"/>
              </a:ext>
            </a:extLst>
          </p:cNvPr>
          <p:cNvCxnSpPr>
            <a:cxnSpLocks/>
          </p:cNvCxnSpPr>
          <p:nvPr/>
        </p:nvCxnSpPr>
        <p:spPr>
          <a:xfrm>
            <a:off x="4417045" y="2533924"/>
            <a:ext cx="125529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Connettore diritto 47">
            <a:extLst>
              <a:ext uri="{FF2B5EF4-FFF2-40B4-BE49-F238E27FC236}">
                <a16:creationId xmlns:a16="http://schemas.microsoft.com/office/drawing/2014/main" id="{AAD485B8-0775-4F5C-9BAB-6E95B1D2354E}"/>
              </a:ext>
            </a:extLst>
          </p:cNvPr>
          <p:cNvCxnSpPr>
            <a:cxnSpLocks/>
          </p:cNvCxnSpPr>
          <p:nvPr/>
        </p:nvCxnSpPr>
        <p:spPr>
          <a:xfrm>
            <a:off x="3067605" y="2533924"/>
            <a:ext cx="125529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Connettore diritto 48">
            <a:extLst>
              <a:ext uri="{FF2B5EF4-FFF2-40B4-BE49-F238E27FC236}">
                <a16:creationId xmlns:a16="http://schemas.microsoft.com/office/drawing/2014/main" id="{26ED93DB-397C-480D-8D1A-673AE012F985}"/>
              </a:ext>
            </a:extLst>
          </p:cNvPr>
          <p:cNvCxnSpPr>
            <a:cxnSpLocks/>
          </p:cNvCxnSpPr>
          <p:nvPr/>
        </p:nvCxnSpPr>
        <p:spPr>
          <a:xfrm rot="5400000">
            <a:off x="5573856" y="2640049"/>
            <a:ext cx="21225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Connettore diritto 49">
            <a:extLst>
              <a:ext uri="{FF2B5EF4-FFF2-40B4-BE49-F238E27FC236}">
                <a16:creationId xmlns:a16="http://schemas.microsoft.com/office/drawing/2014/main" id="{9037C85D-FE44-4EBF-8BB7-86013DC00155}"/>
              </a:ext>
            </a:extLst>
          </p:cNvPr>
          <p:cNvCxnSpPr>
            <a:cxnSpLocks/>
          </p:cNvCxnSpPr>
          <p:nvPr/>
        </p:nvCxnSpPr>
        <p:spPr>
          <a:xfrm rot="5400000">
            <a:off x="2956860" y="2640049"/>
            <a:ext cx="21225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1" name="CasellaDiTesto 50">
            <a:extLst>
              <a:ext uri="{FF2B5EF4-FFF2-40B4-BE49-F238E27FC236}">
                <a16:creationId xmlns:a16="http://schemas.microsoft.com/office/drawing/2014/main" id="{88651A18-FD33-448C-A3EE-7E33498ED7A9}"/>
              </a:ext>
            </a:extLst>
          </p:cNvPr>
          <p:cNvSpPr txBox="1"/>
          <p:nvPr/>
        </p:nvSpPr>
        <p:spPr>
          <a:xfrm>
            <a:off x="3024430" y="2271145"/>
            <a:ext cx="530384" cy="307777"/>
          </a:xfrm>
          <a:prstGeom prst="rect">
            <a:avLst/>
          </a:prstGeom>
          <a:noFill/>
        </p:spPr>
        <p:txBody>
          <a:bodyPr wrap="square" rtlCol="0">
            <a:spAutoFit/>
          </a:bodyPr>
          <a:lstStyle/>
          <a:p>
            <a:r>
              <a:rPr lang="it-IT" sz="1400" dirty="0">
                <a:solidFill>
                  <a:srgbClr val="00B050"/>
                </a:solidFill>
                <a:latin typeface="Consolas" panose="020B0609020204030204" pitchFamily="49" charset="0"/>
              </a:rPr>
              <a:t>yes</a:t>
            </a:r>
          </a:p>
        </p:txBody>
      </p:sp>
      <p:sp>
        <p:nvSpPr>
          <p:cNvPr id="52" name="CasellaDiTesto 51">
            <a:extLst>
              <a:ext uri="{FF2B5EF4-FFF2-40B4-BE49-F238E27FC236}">
                <a16:creationId xmlns:a16="http://schemas.microsoft.com/office/drawing/2014/main" id="{089BD337-33D5-40FC-939A-C6D880032287}"/>
              </a:ext>
            </a:extLst>
          </p:cNvPr>
          <p:cNvSpPr txBox="1"/>
          <p:nvPr/>
        </p:nvSpPr>
        <p:spPr>
          <a:xfrm>
            <a:off x="5377094" y="2297059"/>
            <a:ext cx="530384" cy="307777"/>
          </a:xfrm>
          <a:prstGeom prst="rect">
            <a:avLst/>
          </a:prstGeom>
          <a:noFill/>
        </p:spPr>
        <p:txBody>
          <a:bodyPr wrap="square" rtlCol="0">
            <a:spAutoFit/>
          </a:bodyPr>
          <a:lstStyle/>
          <a:p>
            <a:r>
              <a:rPr lang="it-IT" sz="1400" dirty="0">
                <a:solidFill>
                  <a:srgbClr val="FF0000"/>
                </a:solidFill>
                <a:latin typeface="Consolas" panose="020B0609020204030204" pitchFamily="49" charset="0"/>
              </a:rPr>
              <a:t>no</a:t>
            </a:r>
          </a:p>
        </p:txBody>
      </p:sp>
      <p:sp>
        <p:nvSpPr>
          <p:cNvPr id="53" name="Rettangolo 52">
            <a:extLst>
              <a:ext uri="{FF2B5EF4-FFF2-40B4-BE49-F238E27FC236}">
                <a16:creationId xmlns:a16="http://schemas.microsoft.com/office/drawing/2014/main" id="{86FDF1AE-21D7-483B-A496-AA9DD7C88735}"/>
              </a:ext>
            </a:extLst>
          </p:cNvPr>
          <p:cNvSpPr/>
          <p:nvPr/>
        </p:nvSpPr>
        <p:spPr>
          <a:xfrm>
            <a:off x="2317993" y="2744094"/>
            <a:ext cx="1515210" cy="1145005"/>
          </a:xfrm>
          <a:prstGeom prst="rect">
            <a:avLst/>
          </a:prstGeom>
          <a:noFill/>
          <a:ln>
            <a:solidFill>
              <a:srgbClr val="7C151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200" dirty="0">
                <a:solidFill>
                  <a:schemeClr val="tx1"/>
                </a:solidFill>
                <a:latin typeface="Consolas" panose="020B0609020204030204" pitchFamily="49" charset="0"/>
              </a:rPr>
              <a:t>Augment Dealer’s hand score by 10 (to allow for comparison with Gamer’s one)</a:t>
            </a:r>
          </a:p>
        </p:txBody>
      </p:sp>
      <p:cxnSp>
        <p:nvCxnSpPr>
          <p:cNvPr id="55" name="Connettore diritto 54">
            <a:extLst>
              <a:ext uri="{FF2B5EF4-FFF2-40B4-BE49-F238E27FC236}">
                <a16:creationId xmlns:a16="http://schemas.microsoft.com/office/drawing/2014/main" id="{37C69C64-AC3F-4CC8-9406-96054BD7320E}"/>
              </a:ext>
            </a:extLst>
          </p:cNvPr>
          <p:cNvCxnSpPr>
            <a:cxnSpLocks/>
          </p:cNvCxnSpPr>
          <p:nvPr/>
        </p:nvCxnSpPr>
        <p:spPr>
          <a:xfrm rot="5400000">
            <a:off x="2969473" y="3997303"/>
            <a:ext cx="21225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6" name="CasellaDiTesto 55">
            <a:extLst>
              <a:ext uri="{FF2B5EF4-FFF2-40B4-BE49-F238E27FC236}">
                <a16:creationId xmlns:a16="http://schemas.microsoft.com/office/drawing/2014/main" id="{6353FFF6-D6A7-48EB-A30D-083C2C92C723}"/>
              </a:ext>
            </a:extLst>
          </p:cNvPr>
          <p:cNvSpPr txBox="1"/>
          <p:nvPr/>
        </p:nvSpPr>
        <p:spPr>
          <a:xfrm>
            <a:off x="2055691" y="4102008"/>
            <a:ext cx="2014587" cy="646331"/>
          </a:xfrm>
          <a:prstGeom prst="rect">
            <a:avLst/>
          </a:prstGeom>
          <a:noFill/>
          <a:ln>
            <a:solidFill>
              <a:srgbClr val="7C1518"/>
            </a:solidFill>
          </a:ln>
        </p:spPr>
        <p:txBody>
          <a:bodyPr wrap="square" rtlCol="0">
            <a:spAutoFit/>
          </a:bodyPr>
          <a:lstStyle/>
          <a:p>
            <a:pPr algn="ctr"/>
            <a:r>
              <a:rPr lang="da-DK" sz="1200" dirty="0">
                <a:latin typeface="Consolas" panose="020B0609020204030204" pitchFamily="49" charset="0"/>
              </a:rPr>
              <a:t>Is the Dealer’s score higher than the one of the Gamer?</a:t>
            </a:r>
            <a:endParaRPr lang="it-IT" sz="1200" dirty="0">
              <a:latin typeface="Consolas" panose="020B0609020204030204" pitchFamily="49" charset="0"/>
            </a:endParaRPr>
          </a:p>
        </p:txBody>
      </p:sp>
      <p:sp>
        <p:nvSpPr>
          <p:cNvPr id="57" name="Ovale 56">
            <a:extLst>
              <a:ext uri="{FF2B5EF4-FFF2-40B4-BE49-F238E27FC236}">
                <a16:creationId xmlns:a16="http://schemas.microsoft.com/office/drawing/2014/main" id="{712A99FD-9911-462B-9001-EAE6DB2197DF}"/>
              </a:ext>
            </a:extLst>
          </p:cNvPr>
          <p:cNvSpPr/>
          <p:nvPr/>
        </p:nvSpPr>
        <p:spPr>
          <a:xfrm rot="5400000">
            <a:off x="3031710" y="4898147"/>
            <a:ext cx="95852" cy="94147"/>
          </a:xfrm>
          <a:prstGeom prst="ellipse">
            <a:avLst/>
          </a:prstGeom>
          <a:solidFill>
            <a:schemeClr val="accent1">
              <a:lumMod val="20000"/>
              <a:lumOff val="8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cxnSp>
        <p:nvCxnSpPr>
          <p:cNvPr id="58" name="Connettore diritto 57">
            <a:extLst>
              <a:ext uri="{FF2B5EF4-FFF2-40B4-BE49-F238E27FC236}">
                <a16:creationId xmlns:a16="http://schemas.microsoft.com/office/drawing/2014/main" id="{0087A8CF-DD28-4FD6-A70C-CE78D2889B4D}"/>
              </a:ext>
            </a:extLst>
          </p:cNvPr>
          <p:cNvCxnSpPr>
            <a:cxnSpLocks/>
          </p:cNvCxnSpPr>
          <p:nvPr/>
        </p:nvCxnSpPr>
        <p:spPr>
          <a:xfrm>
            <a:off x="3126710" y="4945220"/>
            <a:ext cx="98304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Connettore diritto 58">
            <a:extLst>
              <a:ext uri="{FF2B5EF4-FFF2-40B4-BE49-F238E27FC236}">
                <a16:creationId xmlns:a16="http://schemas.microsoft.com/office/drawing/2014/main" id="{FB77AB55-E40A-4659-AB52-DB5975650DAF}"/>
              </a:ext>
            </a:extLst>
          </p:cNvPr>
          <p:cNvCxnSpPr>
            <a:cxnSpLocks/>
          </p:cNvCxnSpPr>
          <p:nvPr/>
        </p:nvCxnSpPr>
        <p:spPr>
          <a:xfrm>
            <a:off x="2039369" y="4945220"/>
            <a:ext cx="98304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Connettore diritto 59">
            <a:extLst>
              <a:ext uri="{FF2B5EF4-FFF2-40B4-BE49-F238E27FC236}">
                <a16:creationId xmlns:a16="http://schemas.microsoft.com/office/drawing/2014/main" id="{8C924CA8-1C24-4E39-B7FE-314E56EBB760}"/>
              </a:ext>
            </a:extLst>
          </p:cNvPr>
          <p:cNvCxnSpPr>
            <a:cxnSpLocks/>
          </p:cNvCxnSpPr>
          <p:nvPr/>
        </p:nvCxnSpPr>
        <p:spPr>
          <a:xfrm rot="5400000">
            <a:off x="2996501" y="4821898"/>
            <a:ext cx="144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Connettore diritto 60">
            <a:extLst>
              <a:ext uri="{FF2B5EF4-FFF2-40B4-BE49-F238E27FC236}">
                <a16:creationId xmlns:a16="http://schemas.microsoft.com/office/drawing/2014/main" id="{ACB7A8BA-8612-4D4C-BF25-0D2274280D65}"/>
              </a:ext>
            </a:extLst>
          </p:cNvPr>
          <p:cNvCxnSpPr>
            <a:cxnSpLocks/>
          </p:cNvCxnSpPr>
          <p:nvPr/>
        </p:nvCxnSpPr>
        <p:spPr>
          <a:xfrm rot="5400000">
            <a:off x="4003624" y="5051345"/>
            <a:ext cx="21225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Connettore diritto 61">
            <a:extLst>
              <a:ext uri="{FF2B5EF4-FFF2-40B4-BE49-F238E27FC236}">
                <a16:creationId xmlns:a16="http://schemas.microsoft.com/office/drawing/2014/main" id="{A69E9BFC-A471-4017-86A2-39DA3486B2A7}"/>
              </a:ext>
            </a:extLst>
          </p:cNvPr>
          <p:cNvCxnSpPr>
            <a:cxnSpLocks/>
          </p:cNvCxnSpPr>
          <p:nvPr/>
        </p:nvCxnSpPr>
        <p:spPr>
          <a:xfrm rot="5400000">
            <a:off x="1931200" y="5051345"/>
            <a:ext cx="21225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3" name="CasellaDiTesto 62">
            <a:extLst>
              <a:ext uri="{FF2B5EF4-FFF2-40B4-BE49-F238E27FC236}">
                <a16:creationId xmlns:a16="http://schemas.microsoft.com/office/drawing/2014/main" id="{581191CF-3BC3-4576-A6D4-77639B1A43A6}"/>
              </a:ext>
            </a:extLst>
          </p:cNvPr>
          <p:cNvSpPr txBox="1"/>
          <p:nvPr/>
        </p:nvSpPr>
        <p:spPr>
          <a:xfrm>
            <a:off x="2063719" y="4703964"/>
            <a:ext cx="530384" cy="307777"/>
          </a:xfrm>
          <a:prstGeom prst="rect">
            <a:avLst/>
          </a:prstGeom>
          <a:noFill/>
        </p:spPr>
        <p:txBody>
          <a:bodyPr wrap="square" rtlCol="0">
            <a:spAutoFit/>
          </a:bodyPr>
          <a:lstStyle/>
          <a:p>
            <a:r>
              <a:rPr lang="it-IT" sz="1400" dirty="0">
                <a:solidFill>
                  <a:srgbClr val="00B050"/>
                </a:solidFill>
                <a:latin typeface="Consolas" panose="020B0609020204030204" pitchFamily="49" charset="0"/>
              </a:rPr>
              <a:t>yes</a:t>
            </a:r>
          </a:p>
        </p:txBody>
      </p:sp>
      <p:sp>
        <p:nvSpPr>
          <p:cNvPr id="64" name="CasellaDiTesto 63">
            <a:extLst>
              <a:ext uri="{FF2B5EF4-FFF2-40B4-BE49-F238E27FC236}">
                <a16:creationId xmlns:a16="http://schemas.microsoft.com/office/drawing/2014/main" id="{DF6564E8-453F-41C5-96AB-9F6EDD6A934B}"/>
              </a:ext>
            </a:extLst>
          </p:cNvPr>
          <p:cNvSpPr txBox="1"/>
          <p:nvPr/>
        </p:nvSpPr>
        <p:spPr>
          <a:xfrm>
            <a:off x="3793159" y="4703963"/>
            <a:ext cx="530384" cy="307777"/>
          </a:xfrm>
          <a:prstGeom prst="rect">
            <a:avLst/>
          </a:prstGeom>
          <a:noFill/>
        </p:spPr>
        <p:txBody>
          <a:bodyPr wrap="square" rtlCol="0">
            <a:spAutoFit/>
          </a:bodyPr>
          <a:lstStyle/>
          <a:p>
            <a:r>
              <a:rPr lang="it-IT" sz="1400" dirty="0">
                <a:solidFill>
                  <a:srgbClr val="FF0000"/>
                </a:solidFill>
                <a:latin typeface="Consolas" panose="020B0609020204030204" pitchFamily="49" charset="0"/>
              </a:rPr>
              <a:t>no</a:t>
            </a:r>
          </a:p>
        </p:txBody>
      </p:sp>
      <p:sp>
        <p:nvSpPr>
          <p:cNvPr id="65" name="Rettangolo 64">
            <a:extLst>
              <a:ext uri="{FF2B5EF4-FFF2-40B4-BE49-F238E27FC236}">
                <a16:creationId xmlns:a16="http://schemas.microsoft.com/office/drawing/2014/main" id="{2A56C598-D00D-445B-B3E7-344E118F41E1}"/>
              </a:ext>
            </a:extLst>
          </p:cNvPr>
          <p:cNvSpPr/>
          <p:nvPr/>
        </p:nvSpPr>
        <p:spPr>
          <a:xfrm>
            <a:off x="3296785" y="5161507"/>
            <a:ext cx="1540599" cy="388581"/>
          </a:xfrm>
          <a:prstGeom prst="rect">
            <a:avLst/>
          </a:prstGeom>
          <a:noFill/>
          <a:ln>
            <a:solidFill>
              <a:srgbClr val="7C151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200" dirty="0">
                <a:solidFill>
                  <a:schemeClr val="tx1"/>
                </a:solidFill>
                <a:latin typeface="Consolas" panose="020B0609020204030204" pitchFamily="49" charset="0"/>
              </a:rPr>
              <a:t>The Dealer turns another card</a:t>
            </a:r>
          </a:p>
        </p:txBody>
      </p:sp>
      <p:sp>
        <p:nvSpPr>
          <p:cNvPr id="66" name="Rettangolo 65">
            <a:extLst>
              <a:ext uri="{FF2B5EF4-FFF2-40B4-BE49-F238E27FC236}">
                <a16:creationId xmlns:a16="http://schemas.microsoft.com/office/drawing/2014/main" id="{D9D3BC6B-C872-4CB7-881F-E92F80BF3C18}"/>
              </a:ext>
            </a:extLst>
          </p:cNvPr>
          <p:cNvSpPr/>
          <p:nvPr/>
        </p:nvSpPr>
        <p:spPr>
          <a:xfrm>
            <a:off x="1558049" y="5150188"/>
            <a:ext cx="1159157" cy="388576"/>
          </a:xfrm>
          <a:prstGeom prst="rect">
            <a:avLst/>
          </a:prstGeom>
          <a:noFill/>
          <a:ln>
            <a:solidFill>
              <a:srgbClr val="7C151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200" dirty="0">
                <a:solidFill>
                  <a:schemeClr val="tx1"/>
                </a:solidFill>
                <a:latin typeface="Consolas" panose="020B0609020204030204" pitchFamily="49" charset="0"/>
              </a:rPr>
              <a:t>The Dealer stands</a:t>
            </a:r>
          </a:p>
        </p:txBody>
      </p:sp>
      <p:sp>
        <p:nvSpPr>
          <p:cNvPr id="67" name="Rettangolo 66">
            <a:extLst>
              <a:ext uri="{FF2B5EF4-FFF2-40B4-BE49-F238E27FC236}">
                <a16:creationId xmlns:a16="http://schemas.microsoft.com/office/drawing/2014/main" id="{6645481A-2A3B-4413-917A-901494A63C7F}"/>
              </a:ext>
            </a:extLst>
          </p:cNvPr>
          <p:cNvSpPr/>
          <p:nvPr/>
        </p:nvSpPr>
        <p:spPr>
          <a:xfrm>
            <a:off x="4674743" y="2760082"/>
            <a:ext cx="2023433" cy="480897"/>
          </a:xfrm>
          <a:prstGeom prst="rect">
            <a:avLst/>
          </a:prstGeom>
          <a:noFill/>
          <a:ln>
            <a:solidFill>
              <a:srgbClr val="7C151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200" dirty="0">
                <a:solidFill>
                  <a:schemeClr val="tx1"/>
                </a:solidFill>
                <a:latin typeface="Consolas" panose="020B0609020204030204" pitchFamily="49" charset="0"/>
              </a:rPr>
              <a:t>The Dealer has 17 points or more?</a:t>
            </a:r>
          </a:p>
        </p:txBody>
      </p:sp>
      <p:sp>
        <p:nvSpPr>
          <p:cNvPr id="68" name="Rettangolo 67">
            <a:extLst>
              <a:ext uri="{FF2B5EF4-FFF2-40B4-BE49-F238E27FC236}">
                <a16:creationId xmlns:a16="http://schemas.microsoft.com/office/drawing/2014/main" id="{08452F50-F2CA-4759-895B-54F0EDE3933A}"/>
              </a:ext>
            </a:extLst>
          </p:cNvPr>
          <p:cNvSpPr/>
          <p:nvPr/>
        </p:nvSpPr>
        <p:spPr>
          <a:xfrm>
            <a:off x="1891612" y="5873264"/>
            <a:ext cx="2281900" cy="826445"/>
          </a:xfrm>
          <a:prstGeom prst="rect">
            <a:avLst/>
          </a:prstGeom>
          <a:noFill/>
          <a:ln>
            <a:solidFill>
              <a:srgbClr val="7C151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200" dirty="0">
                <a:solidFill>
                  <a:schemeClr val="tx1"/>
                </a:solidFill>
                <a:latin typeface="Consolas" panose="020B0609020204030204" pitchFamily="49" charset="0"/>
              </a:rPr>
              <a:t>Reduce back Dealer’s hand score by 10 (so that the procedure can restart correctly)</a:t>
            </a:r>
          </a:p>
        </p:txBody>
      </p:sp>
      <p:cxnSp>
        <p:nvCxnSpPr>
          <p:cNvPr id="69" name="Connettore diritto 68">
            <a:extLst>
              <a:ext uri="{FF2B5EF4-FFF2-40B4-BE49-F238E27FC236}">
                <a16:creationId xmlns:a16="http://schemas.microsoft.com/office/drawing/2014/main" id="{C64C592B-C3A8-4DC9-BFB5-B4BE1B7E0F34}"/>
              </a:ext>
            </a:extLst>
          </p:cNvPr>
          <p:cNvCxnSpPr>
            <a:cxnSpLocks/>
            <a:stCxn id="65" idx="2"/>
          </p:cNvCxnSpPr>
          <p:nvPr/>
        </p:nvCxnSpPr>
        <p:spPr>
          <a:xfrm flipH="1">
            <a:off x="3602887" y="5550087"/>
            <a:ext cx="464198" cy="31859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Connettore diritto 69">
            <a:extLst>
              <a:ext uri="{FF2B5EF4-FFF2-40B4-BE49-F238E27FC236}">
                <a16:creationId xmlns:a16="http://schemas.microsoft.com/office/drawing/2014/main" id="{0CEC6966-591E-4451-B738-C77AE02CD090}"/>
              </a:ext>
            </a:extLst>
          </p:cNvPr>
          <p:cNvCxnSpPr>
            <a:cxnSpLocks/>
          </p:cNvCxnSpPr>
          <p:nvPr/>
        </p:nvCxnSpPr>
        <p:spPr>
          <a:xfrm rot="5400000">
            <a:off x="5607682" y="3323088"/>
            <a:ext cx="144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1" name="Ovale 70">
            <a:extLst>
              <a:ext uri="{FF2B5EF4-FFF2-40B4-BE49-F238E27FC236}">
                <a16:creationId xmlns:a16="http://schemas.microsoft.com/office/drawing/2014/main" id="{46F77A1B-3E83-40D4-8DC9-E6D9BDAC914E}"/>
              </a:ext>
            </a:extLst>
          </p:cNvPr>
          <p:cNvSpPr/>
          <p:nvPr/>
        </p:nvSpPr>
        <p:spPr>
          <a:xfrm rot="5400000">
            <a:off x="5638356" y="3386737"/>
            <a:ext cx="95852" cy="94147"/>
          </a:xfrm>
          <a:prstGeom prst="ellipse">
            <a:avLst/>
          </a:prstGeom>
          <a:solidFill>
            <a:schemeClr val="accent1">
              <a:lumMod val="20000"/>
              <a:lumOff val="8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cxnSp>
        <p:nvCxnSpPr>
          <p:cNvPr id="72" name="Connettore diritto 71">
            <a:extLst>
              <a:ext uri="{FF2B5EF4-FFF2-40B4-BE49-F238E27FC236}">
                <a16:creationId xmlns:a16="http://schemas.microsoft.com/office/drawing/2014/main" id="{D7B5D84A-D35C-4AA3-98F3-BD8C739FC2D3}"/>
              </a:ext>
            </a:extLst>
          </p:cNvPr>
          <p:cNvCxnSpPr>
            <a:cxnSpLocks/>
          </p:cNvCxnSpPr>
          <p:nvPr/>
        </p:nvCxnSpPr>
        <p:spPr>
          <a:xfrm>
            <a:off x="5733355" y="3435575"/>
            <a:ext cx="78455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Connettore diritto 72">
            <a:extLst>
              <a:ext uri="{FF2B5EF4-FFF2-40B4-BE49-F238E27FC236}">
                <a16:creationId xmlns:a16="http://schemas.microsoft.com/office/drawing/2014/main" id="{0E689039-8B31-4BFD-982E-A6F14B8F3A67}"/>
              </a:ext>
            </a:extLst>
          </p:cNvPr>
          <p:cNvCxnSpPr>
            <a:cxnSpLocks/>
          </p:cNvCxnSpPr>
          <p:nvPr/>
        </p:nvCxnSpPr>
        <p:spPr>
          <a:xfrm>
            <a:off x="6505742" y="3447330"/>
            <a:ext cx="0" cy="1044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Connettore diritto 73">
            <a:extLst>
              <a:ext uri="{FF2B5EF4-FFF2-40B4-BE49-F238E27FC236}">
                <a16:creationId xmlns:a16="http://schemas.microsoft.com/office/drawing/2014/main" id="{7DD17002-2CC2-4EBD-9D35-A9A0F8CD8AAF}"/>
              </a:ext>
            </a:extLst>
          </p:cNvPr>
          <p:cNvCxnSpPr>
            <a:cxnSpLocks/>
          </p:cNvCxnSpPr>
          <p:nvPr/>
        </p:nvCxnSpPr>
        <p:spPr>
          <a:xfrm rot="5400000">
            <a:off x="4737579" y="3547213"/>
            <a:ext cx="21225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Connettore diritto 74">
            <a:extLst>
              <a:ext uri="{FF2B5EF4-FFF2-40B4-BE49-F238E27FC236}">
                <a16:creationId xmlns:a16="http://schemas.microsoft.com/office/drawing/2014/main" id="{DECD5898-4363-48A4-A79C-0763F3ED383F}"/>
              </a:ext>
            </a:extLst>
          </p:cNvPr>
          <p:cNvCxnSpPr>
            <a:cxnSpLocks/>
          </p:cNvCxnSpPr>
          <p:nvPr/>
        </p:nvCxnSpPr>
        <p:spPr>
          <a:xfrm>
            <a:off x="4838826" y="3447331"/>
            <a:ext cx="78455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6" name="Rettangolo 75">
            <a:extLst>
              <a:ext uri="{FF2B5EF4-FFF2-40B4-BE49-F238E27FC236}">
                <a16:creationId xmlns:a16="http://schemas.microsoft.com/office/drawing/2014/main" id="{2062724A-9424-409C-A363-682A8842AF3A}"/>
              </a:ext>
            </a:extLst>
          </p:cNvPr>
          <p:cNvSpPr/>
          <p:nvPr/>
        </p:nvSpPr>
        <p:spPr>
          <a:xfrm>
            <a:off x="5014290" y="5635504"/>
            <a:ext cx="935605" cy="541394"/>
          </a:xfrm>
          <a:prstGeom prst="rect">
            <a:avLst/>
          </a:prstGeom>
          <a:noFill/>
          <a:ln>
            <a:solidFill>
              <a:srgbClr val="7C151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200" dirty="0">
                <a:solidFill>
                  <a:schemeClr val="tx1"/>
                </a:solidFill>
                <a:latin typeface="Consolas" panose="020B0609020204030204" pitchFamily="49" charset="0"/>
              </a:rPr>
              <a:t>The Dealer stands</a:t>
            </a:r>
          </a:p>
        </p:txBody>
      </p:sp>
      <p:sp>
        <p:nvSpPr>
          <p:cNvPr id="77" name="Rettangolo 76">
            <a:extLst>
              <a:ext uri="{FF2B5EF4-FFF2-40B4-BE49-F238E27FC236}">
                <a16:creationId xmlns:a16="http://schemas.microsoft.com/office/drawing/2014/main" id="{F7250D56-C2D7-4447-B59E-30F2C37E4E59}"/>
              </a:ext>
            </a:extLst>
          </p:cNvPr>
          <p:cNvSpPr/>
          <p:nvPr/>
        </p:nvSpPr>
        <p:spPr>
          <a:xfrm>
            <a:off x="4121187" y="3670749"/>
            <a:ext cx="1445034" cy="648986"/>
          </a:xfrm>
          <a:prstGeom prst="rect">
            <a:avLst/>
          </a:prstGeom>
          <a:noFill/>
          <a:ln>
            <a:solidFill>
              <a:srgbClr val="7C151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200" dirty="0">
                <a:solidFill>
                  <a:schemeClr val="tx1"/>
                </a:solidFill>
                <a:latin typeface="Consolas" panose="020B0609020204030204" pitchFamily="49" charset="0"/>
              </a:rPr>
              <a:t>The Dealer turns another card</a:t>
            </a:r>
          </a:p>
        </p:txBody>
      </p:sp>
      <p:sp>
        <p:nvSpPr>
          <p:cNvPr id="78" name="CasellaDiTesto 77">
            <a:extLst>
              <a:ext uri="{FF2B5EF4-FFF2-40B4-BE49-F238E27FC236}">
                <a16:creationId xmlns:a16="http://schemas.microsoft.com/office/drawing/2014/main" id="{6F1CEFE7-363E-48AB-BB27-9768A198E1EE}"/>
              </a:ext>
            </a:extLst>
          </p:cNvPr>
          <p:cNvSpPr txBox="1"/>
          <p:nvPr/>
        </p:nvSpPr>
        <p:spPr>
          <a:xfrm>
            <a:off x="6113351" y="3195246"/>
            <a:ext cx="530384" cy="307777"/>
          </a:xfrm>
          <a:prstGeom prst="rect">
            <a:avLst/>
          </a:prstGeom>
          <a:noFill/>
        </p:spPr>
        <p:txBody>
          <a:bodyPr wrap="square" rtlCol="0">
            <a:spAutoFit/>
          </a:bodyPr>
          <a:lstStyle/>
          <a:p>
            <a:r>
              <a:rPr lang="it-IT" sz="1400" dirty="0">
                <a:solidFill>
                  <a:srgbClr val="00B050"/>
                </a:solidFill>
                <a:latin typeface="Consolas" panose="020B0609020204030204" pitchFamily="49" charset="0"/>
              </a:rPr>
              <a:t>yes</a:t>
            </a:r>
          </a:p>
        </p:txBody>
      </p:sp>
      <p:sp>
        <p:nvSpPr>
          <p:cNvPr id="79" name="CasellaDiTesto 78">
            <a:extLst>
              <a:ext uri="{FF2B5EF4-FFF2-40B4-BE49-F238E27FC236}">
                <a16:creationId xmlns:a16="http://schemas.microsoft.com/office/drawing/2014/main" id="{3F8BD874-AA11-47BC-A9AB-DF2450998643}"/>
              </a:ext>
            </a:extLst>
          </p:cNvPr>
          <p:cNvSpPr txBox="1"/>
          <p:nvPr/>
        </p:nvSpPr>
        <p:spPr>
          <a:xfrm>
            <a:off x="4813152" y="3201491"/>
            <a:ext cx="530384" cy="307777"/>
          </a:xfrm>
          <a:prstGeom prst="rect">
            <a:avLst/>
          </a:prstGeom>
          <a:noFill/>
        </p:spPr>
        <p:txBody>
          <a:bodyPr wrap="square" rtlCol="0">
            <a:spAutoFit/>
          </a:bodyPr>
          <a:lstStyle/>
          <a:p>
            <a:r>
              <a:rPr lang="it-IT" sz="1400" dirty="0">
                <a:solidFill>
                  <a:srgbClr val="FF0000"/>
                </a:solidFill>
                <a:latin typeface="Consolas" panose="020B0609020204030204" pitchFamily="49" charset="0"/>
              </a:rPr>
              <a:t>no</a:t>
            </a:r>
          </a:p>
        </p:txBody>
      </p:sp>
      <p:cxnSp>
        <p:nvCxnSpPr>
          <p:cNvPr id="80" name="Connettore diritto 79">
            <a:extLst>
              <a:ext uri="{FF2B5EF4-FFF2-40B4-BE49-F238E27FC236}">
                <a16:creationId xmlns:a16="http://schemas.microsoft.com/office/drawing/2014/main" id="{626BA44B-B5B5-4EF6-910B-614F0A9A3267}"/>
              </a:ext>
            </a:extLst>
          </p:cNvPr>
          <p:cNvCxnSpPr>
            <a:cxnSpLocks/>
            <a:stCxn id="66" idx="2"/>
          </p:cNvCxnSpPr>
          <p:nvPr/>
        </p:nvCxnSpPr>
        <p:spPr>
          <a:xfrm>
            <a:off x="2137628" y="5538764"/>
            <a:ext cx="393261" cy="3299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1" name="CasellaDiTesto 80">
            <a:extLst>
              <a:ext uri="{FF2B5EF4-FFF2-40B4-BE49-F238E27FC236}">
                <a16:creationId xmlns:a16="http://schemas.microsoft.com/office/drawing/2014/main" id="{713FAC8E-2B9C-43BE-BBB9-8FD23384BDED}"/>
              </a:ext>
            </a:extLst>
          </p:cNvPr>
          <p:cNvSpPr txBox="1"/>
          <p:nvPr/>
        </p:nvSpPr>
        <p:spPr>
          <a:xfrm>
            <a:off x="5498449" y="4494734"/>
            <a:ext cx="2014586" cy="646331"/>
          </a:xfrm>
          <a:prstGeom prst="rect">
            <a:avLst/>
          </a:prstGeom>
          <a:noFill/>
          <a:ln>
            <a:solidFill>
              <a:srgbClr val="7C1518"/>
            </a:solidFill>
          </a:ln>
        </p:spPr>
        <p:txBody>
          <a:bodyPr wrap="square" rtlCol="0">
            <a:spAutoFit/>
          </a:bodyPr>
          <a:lstStyle/>
          <a:p>
            <a:pPr algn="ctr"/>
            <a:r>
              <a:rPr lang="da-DK" sz="1200" dirty="0">
                <a:latin typeface="Consolas" panose="020B0609020204030204" pitchFamily="49" charset="0"/>
              </a:rPr>
              <a:t>Is the Dealer’s score higher than the one of the Gamer?</a:t>
            </a:r>
            <a:endParaRPr lang="it-IT" sz="1200" dirty="0">
              <a:latin typeface="Consolas" panose="020B0609020204030204" pitchFamily="49" charset="0"/>
            </a:endParaRPr>
          </a:p>
        </p:txBody>
      </p:sp>
      <p:cxnSp>
        <p:nvCxnSpPr>
          <p:cNvPr id="82" name="Connettore diritto 81">
            <a:extLst>
              <a:ext uri="{FF2B5EF4-FFF2-40B4-BE49-F238E27FC236}">
                <a16:creationId xmlns:a16="http://schemas.microsoft.com/office/drawing/2014/main" id="{B9A3AB8A-6B1F-4E3C-9ACB-C5FD8D8CDCB2}"/>
              </a:ext>
            </a:extLst>
          </p:cNvPr>
          <p:cNvCxnSpPr>
            <a:cxnSpLocks/>
          </p:cNvCxnSpPr>
          <p:nvPr/>
        </p:nvCxnSpPr>
        <p:spPr>
          <a:xfrm rot="5400000">
            <a:off x="6406081" y="5263078"/>
            <a:ext cx="21225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3" name="Ovale 82">
            <a:extLst>
              <a:ext uri="{FF2B5EF4-FFF2-40B4-BE49-F238E27FC236}">
                <a16:creationId xmlns:a16="http://schemas.microsoft.com/office/drawing/2014/main" id="{D15712C8-4A95-4DDD-8436-DE911646BD9D}"/>
              </a:ext>
            </a:extLst>
          </p:cNvPr>
          <p:cNvSpPr/>
          <p:nvPr/>
        </p:nvSpPr>
        <p:spPr>
          <a:xfrm rot="5400000">
            <a:off x="6464280" y="5370056"/>
            <a:ext cx="95852" cy="94147"/>
          </a:xfrm>
          <a:prstGeom prst="ellipse">
            <a:avLst/>
          </a:prstGeom>
          <a:solidFill>
            <a:schemeClr val="accent1">
              <a:lumMod val="20000"/>
              <a:lumOff val="8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cxnSp>
        <p:nvCxnSpPr>
          <p:cNvPr id="84" name="Connettore diritto 83">
            <a:extLst>
              <a:ext uri="{FF2B5EF4-FFF2-40B4-BE49-F238E27FC236}">
                <a16:creationId xmlns:a16="http://schemas.microsoft.com/office/drawing/2014/main" id="{315708EC-1F74-46CA-941A-6A9AB7E01D03}"/>
              </a:ext>
            </a:extLst>
          </p:cNvPr>
          <p:cNvCxnSpPr>
            <a:cxnSpLocks/>
          </p:cNvCxnSpPr>
          <p:nvPr/>
        </p:nvCxnSpPr>
        <p:spPr>
          <a:xfrm>
            <a:off x="5482093" y="5415106"/>
            <a:ext cx="98304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Connettore diritto 84">
            <a:extLst>
              <a:ext uri="{FF2B5EF4-FFF2-40B4-BE49-F238E27FC236}">
                <a16:creationId xmlns:a16="http://schemas.microsoft.com/office/drawing/2014/main" id="{AC85BDB9-9094-4E49-A932-40B443D649E2}"/>
              </a:ext>
            </a:extLst>
          </p:cNvPr>
          <p:cNvCxnSpPr>
            <a:cxnSpLocks/>
          </p:cNvCxnSpPr>
          <p:nvPr/>
        </p:nvCxnSpPr>
        <p:spPr>
          <a:xfrm>
            <a:off x="6578143" y="5415106"/>
            <a:ext cx="98304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6" name="CasellaDiTesto 85">
            <a:extLst>
              <a:ext uri="{FF2B5EF4-FFF2-40B4-BE49-F238E27FC236}">
                <a16:creationId xmlns:a16="http://schemas.microsoft.com/office/drawing/2014/main" id="{72AE21C6-CEF8-426A-BCA3-BB805D93004C}"/>
              </a:ext>
            </a:extLst>
          </p:cNvPr>
          <p:cNvSpPr txBox="1"/>
          <p:nvPr/>
        </p:nvSpPr>
        <p:spPr>
          <a:xfrm>
            <a:off x="5468163" y="5175163"/>
            <a:ext cx="530384" cy="307777"/>
          </a:xfrm>
          <a:prstGeom prst="rect">
            <a:avLst/>
          </a:prstGeom>
          <a:noFill/>
        </p:spPr>
        <p:txBody>
          <a:bodyPr wrap="square" rtlCol="0">
            <a:spAutoFit/>
          </a:bodyPr>
          <a:lstStyle/>
          <a:p>
            <a:r>
              <a:rPr lang="it-IT" sz="1400" dirty="0">
                <a:solidFill>
                  <a:srgbClr val="00B050"/>
                </a:solidFill>
                <a:latin typeface="Consolas" panose="020B0609020204030204" pitchFamily="49" charset="0"/>
              </a:rPr>
              <a:t>yes</a:t>
            </a:r>
          </a:p>
        </p:txBody>
      </p:sp>
      <p:sp>
        <p:nvSpPr>
          <p:cNvPr id="87" name="CasellaDiTesto 86">
            <a:extLst>
              <a:ext uri="{FF2B5EF4-FFF2-40B4-BE49-F238E27FC236}">
                <a16:creationId xmlns:a16="http://schemas.microsoft.com/office/drawing/2014/main" id="{9EF1C40A-EA43-4486-B785-7186BC20D02F}"/>
              </a:ext>
            </a:extLst>
          </p:cNvPr>
          <p:cNvSpPr txBox="1"/>
          <p:nvPr/>
        </p:nvSpPr>
        <p:spPr>
          <a:xfrm>
            <a:off x="7224187" y="5184705"/>
            <a:ext cx="459972" cy="307777"/>
          </a:xfrm>
          <a:prstGeom prst="rect">
            <a:avLst/>
          </a:prstGeom>
          <a:noFill/>
        </p:spPr>
        <p:txBody>
          <a:bodyPr wrap="square" rtlCol="0">
            <a:spAutoFit/>
          </a:bodyPr>
          <a:lstStyle/>
          <a:p>
            <a:r>
              <a:rPr lang="it-IT" sz="1400" dirty="0">
                <a:solidFill>
                  <a:srgbClr val="FF0000"/>
                </a:solidFill>
                <a:latin typeface="Consolas" panose="020B0609020204030204" pitchFamily="49" charset="0"/>
              </a:rPr>
              <a:t>no</a:t>
            </a:r>
          </a:p>
        </p:txBody>
      </p:sp>
      <p:cxnSp>
        <p:nvCxnSpPr>
          <p:cNvPr id="88" name="Connettore diritto 87">
            <a:extLst>
              <a:ext uri="{FF2B5EF4-FFF2-40B4-BE49-F238E27FC236}">
                <a16:creationId xmlns:a16="http://schemas.microsoft.com/office/drawing/2014/main" id="{29F4A8D9-C626-4252-AFB1-1B7F674D6DCB}"/>
              </a:ext>
            </a:extLst>
          </p:cNvPr>
          <p:cNvCxnSpPr>
            <a:cxnSpLocks/>
          </p:cNvCxnSpPr>
          <p:nvPr/>
        </p:nvCxnSpPr>
        <p:spPr>
          <a:xfrm rot="5400000">
            <a:off x="5369713" y="5521231"/>
            <a:ext cx="21225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 name="Connettore diritto 88">
            <a:extLst>
              <a:ext uri="{FF2B5EF4-FFF2-40B4-BE49-F238E27FC236}">
                <a16:creationId xmlns:a16="http://schemas.microsoft.com/office/drawing/2014/main" id="{A46036E0-3AC0-42FB-80C6-2F9E1035A718}"/>
              </a:ext>
            </a:extLst>
          </p:cNvPr>
          <p:cNvCxnSpPr>
            <a:cxnSpLocks/>
          </p:cNvCxnSpPr>
          <p:nvPr/>
        </p:nvCxnSpPr>
        <p:spPr>
          <a:xfrm rot="5400000">
            <a:off x="7455057" y="5523146"/>
            <a:ext cx="21225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0" name="Rettangolo 89">
            <a:extLst>
              <a:ext uri="{FF2B5EF4-FFF2-40B4-BE49-F238E27FC236}">
                <a16:creationId xmlns:a16="http://schemas.microsoft.com/office/drawing/2014/main" id="{BC9EF34A-2905-4EA7-9B2F-B4D103C72279}"/>
              </a:ext>
            </a:extLst>
          </p:cNvPr>
          <p:cNvSpPr/>
          <p:nvPr/>
        </p:nvSpPr>
        <p:spPr>
          <a:xfrm>
            <a:off x="6838666" y="5630734"/>
            <a:ext cx="1445034" cy="536037"/>
          </a:xfrm>
          <a:prstGeom prst="rect">
            <a:avLst/>
          </a:prstGeom>
          <a:noFill/>
          <a:ln>
            <a:solidFill>
              <a:srgbClr val="7C151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200" dirty="0">
                <a:solidFill>
                  <a:schemeClr val="tx1"/>
                </a:solidFill>
                <a:latin typeface="Consolas" panose="020B0609020204030204" pitchFamily="49" charset="0"/>
              </a:rPr>
              <a:t>The Dealer turns another card</a:t>
            </a:r>
          </a:p>
        </p:txBody>
      </p:sp>
      <p:pic>
        <p:nvPicPr>
          <p:cNvPr id="98" name="Immagine 97" descr="Immagine che contiene disegnando&#10;&#10;Descrizione generata automaticamente">
            <a:extLst>
              <a:ext uri="{FF2B5EF4-FFF2-40B4-BE49-F238E27FC236}">
                <a16:creationId xmlns:a16="http://schemas.microsoft.com/office/drawing/2014/main" id="{611F8BB8-1492-4D3B-B3F2-8F01261AD97A}"/>
              </a:ext>
            </a:extLst>
          </p:cNvPr>
          <p:cNvPicPr>
            <a:picLocks noChangeAspect="1"/>
          </p:cNvPicPr>
          <p:nvPr/>
        </p:nvPicPr>
        <p:blipFill rotWithShape="1">
          <a:blip r:embed="rId3"/>
          <a:srcRect l="16839" t="16068" r="22796" b="9573"/>
          <a:stretch/>
        </p:blipFill>
        <p:spPr>
          <a:xfrm>
            <a:off x="410230" y="72109"/>
            <a:ext cx="474624" cy="599629"/>
          </a:xfrm>
          <a:prstGeom prst="rect">
            <a:avLst/>
          </a:prstGeom>
        </p:spPr>
      </p:pic>
    </p:spTree>
    <p:extLst>
      <p:ext uri="{BB962C8B-B14F-4D97-AF65-F5344CB8AC3E}">
        <p14:creationId xmlns:p14="http://schemas.microsoft.com/office/powerpoint/2010/main" val="11475667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Connettore 1 21">
            <a:extLst>
              <a:ext uri="{FF2B5EF4-FFF2-40B4-BE49-F238E27FC236}">
                <a16:creationId xmlns:a16="http://schemas.microsoft.com/office/drawing/2014/main" id="{43C524AB-43F0-CA46-93A9-F737B05F90F8}"/>
              </a:ext>
            </a:extLst>
          </p:cNvPr>
          <p:cNvCxnSpPr>
            <a:cxnSpLocks/>
          </p:cNvCxnSpPr>
          <p:nvPr/>
        </p:nvCxnSpPr>
        <p:spPr>
          <a:xfrm>
            <a:off x="1158573" y="677702"/>
            <a:ext cx="6902861" cy="0"/>
          </a:xfrm>
          <a:prstGeom prst="line">
            <a:avLst/>
          </a:prstGeom>
          <a:ln>
            <a:solidFill>
              <a:schemeClr val="tx2"/>
            </a:solidFill>
          </a:ln>
          <a:effectLst>
            <a:outerShdw dist="23000" sx="1000" sy="1000" rotWithShape="0">
              <a:srgbClr val="000000"/>
            </a:outerShdw>
          </a:effectLst>
        </p:spPr>
        <p:style>
          <a:lnRef idx="3">
            <a:schemeClr val="dk1"/>
          </a:lnRef>
          <a:fillRef idx="0">
            <a:schemeClr val="dk1"/>
          </a:fillRef>
          <a:effectRef idx="2">
            <a:schemeClr val="dk1"/>
          </a:effectRef>
          <a:fontRef idx="minor">
            <a:schemeClr val="tx1"/>
          </a:fontRef>
        </p:style>
      </p:cxnSp>
      <p:sp>
        <p:nvSpPr>
          <p:cNvPr id="6" name="CasellaDiTesto 5">
            <a:extLst>
              <a:ext uri="{FF2B5EF4-FFF2-40B4-BE49-F238E27FC236}">
                <a16:creationId xmlns:a16="http://schemas.microsoft.com/office/drawing/2014/main" id="{9BAC3C30-A0DA-3744-B690-8A21950277B6}"/>
              </a:ext>
            </a:extLst>
          </p:cNvPr>
          <p:cNvSpPr txBox="1"/>
          <p:nvPr/>
        </p:nvSpPr>
        <p:spPr>
          <a:xfrm>
            <a:off x="1158573" y="38370"/>
            <a:ext cx="2743059" cy="646331"/>
          </a:xfrm>
          <a:prstGeom prst="rect">
            <a:avLst/>
          </a:prstGeom>
          <a:noFill/>
        </p:spPr>
        <p:txBody>
          <a:bodyPr wrap="none" rtlCol="0" anchor="t">
            <a:spAutoFit/>
          </a:bodyPr>
          <a:lstStyle/>
          <a:p>
            <a:r>
              <a:rPr lang="it-IT" sz="3600" b="1" dirty="0">
                <a:latin typeface="Century Gothic" panose="020B0502020202020204" pitchFamily="34" charset="0"/>
                <a:cs typeface="Calibri"/>
              </a:rPr>
              <a:t>Simulation I</a:t>
            </a:r>
          </a:p>
        </p:txBody>
      </p:sp>
      <p:pic>
        <p:nvPicPr>
          <p:cNvPr id="17" name="Picture 2" descr="Risultato immagini per tavolo da blackjack stilizzato&quot;">
            <a:extLst>
              <a:ext uri="{FF2B5EF4-FFF2-40B4-BE49-F238E27FC236}">
                <a16:creationId xmlns:a16="http://schemas.microsoft.com/office/drawing/2014/main" id="{7C406D37-4780-4A60-8321-ECB885912AE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7907" b="17378"/>
          <a:stretch/>
        </p:blipFill>
        <p:spPr bwMode="auto">
          <a:xfrm>
            <a:off x="1820135" y="1054363"/>
            <a:ext cx="9782048" cy="5701300"/>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uppo 6">
            <a:extLst>
              <a:ext uri="{FF2B5EF4-FFF2-40B4-BE49-F238E27FC236}">
                <a16:creationId xmlns:a16="http://schemas.microsoft.com/office/drawing/2014/main" id="{9F47FF3C-AD80-41B1-89F8-970532DBE70D}"/>
              </a:ext>
            </a:extLst>
          </p:cNvPr>
          <p:cNvGrpSpPr/>
          <p:nvPr/>
        </p:nvGrpSpPr>
        <p:grpSpPr>
          <a:xfrm>
            <a:off x="449706" y="151790"/>
            <a:ext cx="479684" cy="532911"/>
            <a:chOff x="7140758" y="2526115"/>
            <a:chExt cx="395621" cy="470341"/>
          </a:xfrm>
        </p:grpSpPr>
        <p:sp>
          <p:nvSpPr>
            <p:cNvPr id="8" name="Rettangolo 7">
              <a:extLst>
                <a:ext uri="{FF2B5EF4-FFF2-40B4-BE49-F238E27FC236}">
                  <a16:creationId xmlns:a16="http://schemas.microsoft.com/office/drawing/2014/main" id="{B12ED509-CFF7-4378-8866-187CE2AB5136}"/>
                </a:ext>
              </a:extLst>
            </p:cNvPr>
            <p:cNvSpPr/>
            <p:nvPr/>
          </p:nvSpPr>
          <p:spPr>
            <a:xfrm rot="2497457">
              <a:off x="7278872" y="2603748"/>
              <a:ext cx="252441" cy="39270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pic>
          <p:nvPicPr>
            <p:cNvPr id="9" name="Immagine 8">
              <a:extLst>
                <a:ext uri="{FF2B5EF4-FFF2-40B4-BE49-F238E27FC236}">
                  <a16:creationId xmlns:a16="http://schemas.microsoft.com/office/drawing/2014/main" id="{39D6F86C-0EFB-40CD-A584-9139038574F5}"/>
                </a:ext>
              </a:extLst>
            </p:cNvPr>
            <p:cNvPicPr>
              <a:picLocks noChangeAspect="1"/>
            </p:cNvPicPr>
            <p:nvPr/>
          </p:nvPicPr>
          <p:blipFill rotWithShape="1">
            <a:blip r:embed="rId3"/>
            <a:srcRect l="15286" t="6053" r="26742" b="10200"/>
            <a:stretch/>
          </p:blipFill>
          <p:spPr>
            <a:xfrm rot="1534430">
              <a:off x="7140758" y="2526115"/>
              <a:ext cx="301386" cy="440812"/>
            </a:xfrm>
            <a:prstGeom prst="rect">
              <a:avLst/>
            </a:prstGeom>
            <a:solidFill>
              <a:schemeClr val="bg1"/>
            </a:solidFill>
          </p:spPr>
        </p:pic>
        <p:sp>
          <p:nvSpPr>
            <p:cNvPr id="10" name="Goccia 9">
              <a:extLst>
                <a:ext uri="{FF2B5EF4-FFF2-40B4-BE49-F238E27FC236}">
                  <a16:creationId xmlns:a16="http://schemas.microsoft.com/office/drawing/2014/main" id="{B13E7E7D-0F74-4E7E-80AF-DAA3C776E97D}"/>
                </a:ext>
              </a:extLst>
            </p:cNvPr>
            <p:cNvSpPr/>
            <p:nvPr/>
          </p:nvSpPr>
          <p:spPr>
            <a:xfrm>
              <a:off x="7514893" y="2725493"/>
              <a:ext cx="21486" cy="29701"/>
            </a:xfrm>
            <a:prstGeom prst="teardrop">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grpSp>
      <p:pic>
        <p:nvPicPr>
          <p:cNvPr id="11" name="Immagine 10" descr="Immagine che contiene stanza, edificio, scena, tavolo&#10;&#10;Descrizione generata automaticamente">
            <a:extLst>
              <a:ext uri="{FF2B5EF4-FFF2-40B4-BE49-F238E27FC236}">
                <a16:creationId xmlns:a16="http://schemas.microsoft.com/office/drawing/2014/main" id="{107EF556-A01B-4F67-B216-1B7382B1A766}"/>
              </a:ext>
            </a:extLst>
          </p:cNvPr>
          <p:cNvPicPr>
            <a:picLocks noChangeAspect="1"/>
          </p:cNvPicPr>
          <p:nvPr/>
        </p:nvPicPr>
        <p:blipFill>
          <a:blip r:embed="rId4"/>
          <a:stretch>
            <a:fillRect/>
          </a:stretch>
        </p:blipFill>
        <p:spPr>
          <a:xfrm>
            <a:off x="6210926" y="4272197"/>
            <a:ext cx="949375" cy="712031"/>
          </a:xfrm>
          <a:prstGeom prst="rect">
            <a:avLst/>
          </a:prstGeom>
        </p:spPr>
      </p:pic>
      <p:sp>
        <p:nvSpPr>
          <p:cNvPr id="12" name="Rettangolo 11">
            <a:extLst>
              <a:ext uri="{FF2B5EF4-FFF2-40B4-BE49-F238E27FC236}">
                <a16:creationId xmlns:a16="http://schemas.microsoft.com/office/drawing/2014/main" id="{C1B91530-9F71-4C8D-9B47-FD11ED43996A}"/>
              </a:ext>
            </a:extLst>
          </p:cNvPr>
          <p:cNvSpPr/>
          <p:nvPr/>
        </p:nvSpPr>
        <p:spPr>
          <a:xfrm>
            <a:off x="8589364" y="4965065"/>
            <a:ext cx="2248525" cy="1439055"/>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600" dirty="0"/>
              <a:t>The Gamer places the bet, and the smart contract is set! The game can begin!</a:t>
            </a:r>
          </a:p>
        </p:txBody>
      </p:sp>
      <p:cxnSp>
        <p:nvCxnSpPr>
          <p:cNvPr id="14" name="Connettore 2 13">
            <a:extLst>
              <a:ext uri="{FF2B5EF4-FFF2-40B4-BE49-F238E27FC236}">
                <a16:creationId xmlns:a16="http://schemas.microsoft.com/office/drawing/2014/main" id="{84718ED6-B54A-4172-AB80-E781E367D3E6}"/>
              </a:ext>
            </a:extLst>
          </p:cNvPr>
          <p:cNvCxnSpPr>
            <a:cxnSpLocks/>
          </p:cNvCxnSpPr>
          <p:nvPr/>
        </p:nvCxnSpPr>
        <p:spPr>
          <a:xfrm flipH="1" flipV="1">
            <a:off x="7160301" y="4856814"/>
            <a:ext cx="1264171" cy="719527"/>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pic>
        <p:nvPicPr>
          <p:cNvPr id="13" name="Picture 4" descr="Risultato immagini per sette dic uori&quot;">
            <a:extLst>
              <a:ext uri="{FF2B5EF4-FFF2-40B4-BE49-F238E27FC236}">
                <a16:creationId xmlns:a16="http://schemas.microsoft.com/office/drawing/2014/main" id="{84C5B9FC-BF06-4C78-9AF9-917F6EA3BD4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617112" y="6072808"/>
            <a:ext cx="457124" cy="6634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2885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par>
                          <p:cTn id="11" fill="hold">
                            <p:stCondLst>
                              <p:cond delay="500"/>
                            </p:stCondLst>
                            <p:childTnLst>
                              <p:par>
                                <p:cTn id="12" presetID="2" presetClass="entr" presetSubtype="4" fill="hold" nodeType="afterEffect">
                                  <p:stCondLst>
                                    <p:cond delay="0"/>
                                  </p:stCondLst>
                                  <p:childTnLst>
                                    <p:set>
                                      <p:cBhvr>
                                        <p:cTn id="13" dur="1" fill="hold">
                                          <p:stCondLst>
                                            <p:cond delay="0"/>
                                          </p:stCondLst>
                                        </p:cTn>
                                        <p:tgtEl>
                                          <p:spTgt spid="11"/>
                                        </p:tgtEl>
                                        <p:attrNameLst>
                                          <p:attrName>style.visibility</p:attrName>
                                        </p:attrNameLst>
                                      </p:cBhvr>
                                      <p:to>
                                        <p:strVal val="visible"/>
                                      </p:to>
                                    </p:set>
                                    <p:anim calcmode="lin" valueType="num">
                                      <p:cBhvr additive="base">
                                        <p:cTn id="14" dur="500" fill="hold"/>
                                        <p:tgtEl>
                                          <p:spTgt spid="11"/>
                                        </p:tgtEl>
                                        <p:attrNameLst>
                                          <p:attrName>ppt_x</p:attrName>
                                        </p:attrNameLst>
                                      </p:cBhvr>
                                      <p:tavLst>
                                        <p:tav tm="0">
                                          <p:val>
                                            <p:strVal val="#ppt_x"/>
                                          </p:val>
                                        </p:tav>
                                        <p:tav tm="100000">
                                          <p:val>
                                            <p:strVal val="#ppt_x"/>
                                          </p:val>
                                        </p:tav>
                                      </p:tavLst>
                                    </p:anim>
                                    <p:anim calcmode="lin" valueType="num">
                                      <p:cBhvr additive="base">
                                        <p:cTn id="15"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Connettore 1 21">
            <a:extLst>
              <a:ext uri="{FF2B5EF4-FFF2-40B4-BE49-F238E27FC236}">
                <a16:creationId xmlns:a16="http://schemas.microsoft.com/office/drawing/2014/main" id="{43C524AB-43F0-CA46-93A9-F737B05F90F8}"/>
              </a:ext>
            </a:extLst>
          </p:cNvPr>
          <p:cNvCxnSpPr>
            <a:cxnSpLocks/>
          </p:cNvCxnSpPr>
          <p:nvPr/>
        </p:nvCxnSpPr>
        <p:spPr>
          <a:xfrm>
            <a:off x="1158573" y="677702"/>
            <a:ext cx="6902861" cy="0"/>
          </a:xfrm>
          <a:prstGeom prst="line">
            <a:avLst/>
          </a:prstGeom>
          <a:ln>
            <a:solidFill>
              <a:schemeClr val="tx2"/>
            </a:solidFill>
          </a:ln>
          <a:effectLst>
            <a:outerShdw dist="23000" sx="1000" sy="1000" rotWithShape="0">
              <a:srgbClr val="000000"/>
            </a:outerShdw>
          </a:effectLst>
        </p:spPr>
        <p:style>
          <a:lnRef idx="3">
            <a:schemeClr val="dk1"/>
          </a:lnRef>
          <a:fillRef idx="0">
            <a:schemeClr val="dk1"/>
          </a:fillRef>
          <a:effectRef idx="2">
            <a:schemeClr val="dk1"/>
          </a:effectRef>
          <a:fontRef idx="minor">
            <a:schemeClr val="tx1"/>
          </a:fontRef>
        </p:style>
      </p:cxnSp>
      <p:sp>
        <p:nvSpPr>
          <p:cNvPr id="6" name="CasellaDiTesto 5">
            <a:extLst>
              <a:ext uri="{FF2B5EF4-FFF2-40B4-BE49-F238E27FC236}">
                <a16:creationId xmlns:a16="http://schemas.microsoft.com/office/drawing/2014/main" id="{9BAC3C30-A0DA-3744-B690-8A21950277B6}"/>
              </a:ext>
            </a:extLst>
          </p:cNvPr>
          <p:cNvSpPr txBox="1"/>
          <p:nvPr/>
        </p:nvSpPr>
        <p:spPr>
          <a:xfrm>
            <a:off x="1158573" y="38370"/>
            <a:ext cx="2743059" cy="646331"/>
          </a:xfrm>
          <a:prstGeom prst="rect">
            <a:avLst/>
          </a:prstGeom>
          <a:noFill/>
        </p:spPr>
        <p:txBody>
          <a:bodyPr wrap="none" rtlCol="0" anchor="t">
            <a:spAutoFit/>
          </a:bodyPr>
          <a:lstStyle/>
          <a:p>
            <a:r>
              <a:rPr lang="it-IT" sz="3600" b="1" dirty="0">
                <a:latin typeface="Century Gothic" panose="020B0502020202020204" pitchFamily="34" charset="0"/>
                <a:cs typeface="Calibri"/>
              </a:rPr>
              <a:t>Simulation I</a:t>
            </a:r>
          </a:p>
        </p:txBody>
      </p:sp>
      <p:pic>
        <p:nvPicPr>
          <p:cNvPr id="17" name="Picture 2" descr="Risultato immagini per tavolo da blackjack stilizzato&quot;">
            <a:extLst>
              <a:ext uri="{FF2B5EF4-FFF2-40B4-BE49-F238E27FC236}">
                <a16:creationId xmlns:a16="http://schemas.microsoft.com/office/drawing/2014/main" id="{7C406D37-4780-4A60-8321-ECB885912AE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7907" b="17378"/>
          <a:stretch/>
        </p:blipFill>
        <p:spPr bwMode="auto">
          <a:xfrm>
            <a:off x="1820135" y="1064303"/>
            <a:ext cx="9782048" cy="57013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isultato immagini per sette dic uori&quot;">
            <a:extLst>
              <a:ext uri="{FF2B5EF4-FFF2-40B4-BE49-F238E27FC236}">
                <a16:creationId xmlns:a16="http://schemas.microsoft.com/office/drawing/2014/main" id="{1A94FFD5-8CF0-4913-9247-4B973062C2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17112" y="6072808"/>
            <a:ext cx="457124" cy="663468"/>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uppo 6">
            <a:extLst>
              <a:ext uri="{FF2B5EF4-FFF2-40B4-BE49-F238E27FC236}">
                <a16:creationId xmlns:a16="http://schemas.microsoft.com/office/drawing/2014/main" id="{9F47FF3C-AD80-41B1-89F8-970532DBE70D}"/>
              </a:ext>
            </a:extLst>
          </p:cNvPr>
          <p:cNvGrpSpPr/>
          <p:nvPr/>
        </p:nvGrpSpPr>
        <p:grpSpPr>
          <a:xfrm>
            <a:off x="449706" y="151790"/>
            <a:ext cx="479684" cy="532911"/>
            <a:chOff x="7140758" y="2526115"/>
            <a:chExt cx="395621" cy="470341"/>
          </a:xfrm>
        </p:grpSpPr>
        <p:sp>
          <p:nvSpPr>
            <p:cNvPr id="8" name="Rettangolo 7">
              <a:extLst>
                <a:ext uri="{FF2B5EF4-FFF2-40B4-BE49-F238E27FC236}">
                  <a16:creationId xmlns:a16="http://schemas.microsoft.com/office/drawing/2014/main" id="{B12ED509-CFF7-4378-8866-187CE2AB5136}"/>
                </a:ext>
              </a:extLst>
            </p:cNvPr>
            <p:cNvSpPr/>
            <p:nvPr/>
          </p:nvSpPr>
          <p:spPr>
            <a:xfrm rot="2497457">
              <a:off x="7278872" y="2603748"/>
              <a:ext cx="252441" cy="39270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pic>
          <p:nvPicPr>
            <p:cNvPr id="9" name="Immagine 8">
              <a:extLst>
                <a:ext uri="{FF2B5EF4-FFF2-40B4-BE49-F238E27FC236}">
                  <a16:creationId xmlns:a16="http://schemas.microsoft.com/office/drawing/2014/main" id="{39D6F86C-0EFB-40CD-A584-9139038574F5}"/>
                </a:ext>
              </a:extLst>
            </p:cNvPr>
            <p:cNvPicPr>
              <a:picLocks noChangeAspect="1"/>
            </p:cNvPicPr>
            <p:nvPr/>
          </p:nvPicPr>
          <p:blipFill rotWithShape="1">
            <a:blip r:embed="rId4"/>
            <a:srcRect l="15286" t="6053" r="26742" b="10200"/>
            <a:stretch/>
          </p:blipFill>
          <p:spPr>
            <a:xfrm rot="1534430">
              <a:off x="7140758" y="2526115"/>
              <a:ext cx="301386" cy="440812"/>
            </a:xfrm>
            <a:prstGeom prst="rect">
              <a:avLst/>
            </a:prstGeom>
            <a:solidFill>
              <a:schemeClr val="bg1"/>
            </a:solidFill>
          </p:spPr>
        </p:pic>
        <p:sp>
          <p:nvSpPr>
            <p:cNvPr id="10" name="Goccia 9">
              <a:extLst>
                <a:ext uri="{FF2B5EF4-FFF2-40B4-BE49-F238E27FC236}">
                  <a16:creationId xmlns:a16="http://schemas.microsoft.com/office/drawing/2014/main" id="{B13E7E7D-0F74-4E7E-80AF-DAA3C776E97D}"/>
                </a:ext>
              </a:extLst>
            </p:cNvPr>
            <p:cNvSpPr/>
            <p:nvPr/>
          </p:nvSpPr>
          <p:spPr>
            <a:xfrm>
              <a:off x="7514893" y="2725493"/>
              <a:ext cx="21486" cy="29701"/>
            </a:xfrm>
            <a:prstGeom prst="teardrop">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grpSp>
      <p:pic>
        <p:nvPicPr>
          <p:cNvPr id="11" name="Immagine 10" descr="Immagine che contiene stanza, edificio, scena, tavolo&#10;&#10;Descrizione generata automaticamente">
            <a:extLst>
              <a:ext uri="{FF2B5EF4-FFF2-40B4-BE49-F238E27FC236}">
                <a16:creationId xmlns:a16="http://schemas.microsoft.com/office/drawing/2014/main" id="{107EF556-A01B-4F67-B216-1B7382B1A766}"/>
              </a:ext>
            </a:extLst>
          </p:cNvPr>
          <p:cNvPicPr>
            <a:picLocks noChangeAspect="1"/>
          </p:cNvPicPr>
          <p:nvPr/>
        </p:nvPicPr>
        <p:blipFill>
          <a:blip r:embed="rId5"/>
          <a:stretch>
            <a:fillRect/>
          </a:stretch>
        </p:blipFill>
        <p:spPr>
          <a:xfrm>
            <a:off x="6210926" y="4272197"/>
            <a:ext cx="949375" cy="712031"/>
          </a:xfrm>
          <a:prstGeom prst="rect">
            <a:avLst/>
          </a:prstGeom>
        </p:spPr>
      </p:pic>
      <p:sp>
        <p:nvSpPr>
          <p:cNvPr id="12" name="Rettangolo 11">
            <a:extLst>
              <a:ext uri="{FF2B5EF4-FFF2-40B4-BE49-F238E27FC236}">
                <a16:creationId xmlns:a16="http://schemas.microsoft.com/office/drawing/2014/main" id="{C1B91530-9F71-4C8D-9B47-FD11ED43996A}"/>
              </a:ext>
            </a:extLst>
          </p:cNvPr>
          <p:cNvSpPr/>
          <p:nvPr/>
        </p:nvSpPr>
        <p:spPr>
          <a:xfrm>
            <a:off x="8589364" y="4965065"/>
            <a:ext cx="2248525" cy="1439055"/>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600" dirty="0"/>
              <a:t>The Dealer gives out the cards</a:t>
            </a:r>
          </a:p>
        </p:txBody>
      </p:sp>
      <p:pic>
        <p:nvPicPr>
          <p:cNvPr id="7170" name="Picture 2" descr="Risultato immagini per dieci di fiori&quot;">
            <a:extLst>
              <a:ext uri="{FF2B5EF4-FFF2-40B4-BE49-F238E27FC236}">
                <a16:creationId xmlns:a16="http://schemas.microsoft.com/office/drawing/2014/main" id="{C2C1EE6F-6FDF-485E-B322-A3F91FEDF47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56028" y="3267967"/>
            <a:ext cx="517706" cy="712031"/>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Risultato immagini per dieci di quadri&quot;">
            <a:extLst>
              <a:ext uri="{FF2B5EF4-FFF2-40B4-BE49-F238E27FC236}">
                <a16:creationId xmlns:a16="http://schemas.microsoft.com/office/drawing/2014/main" id="{A8B5B97B-595F-478C-A1AF-12A08A56827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flipH="1">
            <a:off x="6711159" y="3267967"/>
            <a:ext cx="517706" cy="712031"/>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descr="Risultato immagini per jack di picche&quot;">
            <a:extLst>
              <a:ext uri="{FF2B5EF4-FFF2-40B4-BE49-F238E27FC236}">
                <a16:creationId xmlns:a16="http://schemas.microsoft.com/office/drawing/2014/main" id="{6A9B9864-EBB1-42A7-A6AD-889840986F8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314881" y="1486592"/>
            <a:ext cx="517706" cy="7120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3203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2" presetClass="entr" presetSubtype="1" fill="hold" nodeType="afterEffect">
                                  <p:stCondLst>
                                    <p:cond delay="0"/>
                                  </p:stCondLst>
                                  <p:childTnLst>
                                    <p:set>
                                      <p:cBhvr>
                                        <p:cTn id="10" dur="1" fill="hold">
                                          <p:stCondLst>
                                            <p:cond delay="0"/>
                                          </p:stCondLst>
                                        </p:cTn>
                                        <p:tgtEl>
                                          <p:spTgt spid="7170"/>
                                        </p:tgtEl>
                                        <p:attrNameLst>
                                          <p:attrName>style.visibility</p:attrName>
                                        </p:attrNameLst>
                                      </p:cBhvr>
                                      <p:to>
                                        <p:strVal val="visible"/>
                                      </p:to>
                                    </p:set>
                                    <p:anim calcmode="lin" valueType="num">
                                      <p:cBhvr additive="base">
                                        <p:cTn id="11" dur="500" fill="hold"/>
                                        <p:tgtEl>
                                          <p:spTgt spid="7170"/>
                                        </p:tgtEl>
                                        <p:attrNameLst>
                                          <p:attrName>ppt_x</p:attrName>
                                        </p:attrNameLst>
                                      </p:cBhvr>
                                      <p:tavLst>
                                        <p:tav tm="0">
                                          <p:val>
                                            <p:strVal val="#ppt_x"/>
                                          </p:val>
                                        </p:tav>
                                        <p:tav tm="100000">
                                          <p:val>
                                            <p:strVal val="#ppt_x"/>
                                          </p:val>
                                        </p:tav>
                                      </p:tavLst>
                                    </p:anim>
                                    <p:anim calcmode="lin" valueType="num">
                                      <p:cBhvr additive="base">
                                        <p:cTn id="12" dur="500" fill="hold"/>
                                        <p:tgtEl>
                                          <p:spTgt spid="7170"/>
                                        </p:tgtEl>
                                        <p:attrNameLst>
                                          <p:attrName>ppt_y</p:attrName>
                                        </p:attrNameLst>
                                      </p:cBhvr>
                                      <p:tavLst>
                                        <p:tav tm="0">
                                          <p:val>
                                            <p:strVal val="0-#ppt_h/2"/>
                                          </p:val>
                                        </p:tav>
                                        <p:tav tm="100000">
                                          <p:val>
                                            <p:strVal val="#ppt_y"/>
                                          </p:val>
                                        </p:tav>
                                      </p:tavLst>
                                    </p:anim>
                                  </p:childTnLst>
                                </p:cTn>
                              </p:par>
                            </p:childTnLst>
                          </p:cTn>
                        </p:par>
                        <p:par>
                          <p:cTn id="13" fill="hold">
                            <p:stCondLst>
                              <p:cond delay="1000"/>
                            </p:stCondLst>
                            <p:childTnLst>
                              <p:par>
                                <p:cTn id="14" presetID="2" presetClass="entr" presetSubtype="1" fill="hold" nodeType="afterEffect">
                                  <p:stCondLst>
                                    <p:cond delay="0"/>
                                  </p:stCondLst>
                                  <p:childTnLst>
                                    <p:set>
                                      <p:cBhvr>
                                        <p:cTn id="15" dur="1" fill="hold">
                                          <p:stCondLst>
                                            <p:cond delay="0"/>
                                          </p:stCondLst>
                                        </p:cTn>
                                        <p:tgtEl>
                                          <p:spTgt spid="7172"/>
                                        </p:tgtEl>
                                        <p:attrNameLst>
                                          <p:attrName>style.visibility</p:attrName>
                                        </p:attrNameLst>
                                      </p:cBhvr>
                                      <p:to>
                                        <p:strVal val="visible"/>
                                      </p:to>
                                    </p:set>
                                    <p:anim calcmode="lin" valueType="num">
                                      <p:cBhvr additive="base">
                                        <p:cTn id="16" dur="500" fill="hold"/>
                                        <p:tgtEl>
                                          <p:spTgt spid="7172"/>
                                        </p:tgtEl>
                                        <p:attrNameLst>
                                          <p:attrName>ppt_x</p:attrName>
                                        </p:attrNameLst>
                                      </p:cBhvr>
                                      <p:tavLst>
                                        <p:tav tm="0">
                                          <p:val>
                                            <p:strVal val="#ppt_x"/>
                                          </p:val>
                                        </p:tav>
                                        <p:tav tm="100000">
                                          <p:val>
                                            <p:strVal val="#ppt_x"/>
                                          </p:val>
                                        </p:tav>
                                      </p:tavLst>
                                    </p:anim>
                                    <p:anim calcmode="lin" valueType="num">
                                      <p:cBhvr additive="base">
                                        <p:cTn id="17" dur="500" fill="hold"/>
                                        <p:tgtEl>
                                          <p:spTgt spid="7172"/>
                                        </p:tgtEl>
                                        <p:attrNameLst>
                                          <p:attrName>ppt_y</p:attrName>
                                        </p:attrNameLst>
                                      </p:cBhvr>
                                      <p:tavLst>
                                        <p:tav tm="0">
                                          <p:val>
                                            <p:strVal val="0-#ppt_h/2"/>
                                          </p:val>
                                        </p:tav>
                                        <p:tav tm="100000">
                                          <p:val>
                                            <p:strVal val="#ppt_y"/>
                                          </p:val>
                                        </p:tav>
                                      </p:tavLst>
                                    </p:anim>
                                  </p:childTnLst>
                                </p:cTn>
                              </p:par>
                            </p:childTnLst>
                          </p:cTn>
                        </p:par>
                        <p:par>
                          <p:cTn id="18" fill="hold">
                            <p:stCondLst>
                              <p:cond delay="1500"/>
                            </p:stCondLst>
                            <p:childTnLst>
                              <p:par>
                                <p:cTn id="19" presetID="2" presetClass="entr" presetSubtype="1" fill="hold" nodeType="afterEffect">
                                  <p:stCondLst>
                                    <p:cond delay="0"/>
                                  </p:stCondLst>
                                  <p:childTnLst>
                                    <p:set>
                                      <p:cBhvr>
                                        <p:cTn id="20" dur="1" fill="hold">
                                          <p:stCondLst>
                                            <p:cond delay="0"/>
                                          </p:stCondLst>
                                        </p:cTn>
                                        <p:tgtEl>
                                          <p:spTgt spid="7174"/>
                                        </p:tgtEl>
                                        <p:attrNameLst>
                                          <p:attrName>style.visibility</p:attrName>
                                        </p:attrNameLst>
                                      </p:cBhvr>
                                      <p:to>
                                        <p:strVal val="visible"/>
                                      </p:to>
                                    </p:set>
                                    <p:anim calcmode="lin" valueType="num">
                                      <p:cBhvr additive="base">
                                        <p:cTn id="21" dur="500" fill="hold"/>
                                        <p:tgtEl>
                                          <p:spTgt spid="7174"/>
                                        </p:tgtEl>
                                        <p:attrNameLst>
                                          <p:attrName>ppt_x</p:attrName>
                                        </p:attrNameLst>
                                      </p:cBhvr>
                                      <p:tavLst>
                                        <p:tav tm="0">
                                          <p:val>
                                            <p:strVal val="#ppt_x"/>
                                          </p:val>
                                        </p:tav>
                                        <p:tav tm="100000">
                                          <p:val>
                                            <p:strVal val="#ppt_x"/>
                                          </p:val>
                                        </p:tav>
                                      </p:tavLst>
                                    </p:anim>
                                    <p:anim calcmode="lin" valueType="num">
                                      <p:cBhvr additive="base">
                                        <p:cTn id="22" dur="500" fill="hold"/>
                                        <p:tgtEl>
                                          <p:spTgt spid="717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theme/theme1.xml><?xml version="1.0" encoding="utf-8"?>
<a:theme xmlns:a="http://schemas.openxmlformats.org/drawingml/2006/main" name="Filo">
  <a:themeElements>
    <a:clrScheme name="Filo">
      <a:dk1>
        <a:sysClr val="windowText" lastClr="000000"/>
      </a:dk1>
      <a:lt1>
        <a:sysClr val="window" lastClr="FFFFFF"/>
      </a:lt1>
      <a:dk2>
        <a:srgbClr val="2E5369"/>
      </a:dk2>
      <a:lt2>
        <a:srgbClr val="CFE2E7"/>
      </a:lt2>
      <a:accent1>
        <a:srgbClr val="353535"/>
      </a:accent1>
      <a:accent2>
        <a:srgbClr val="31B4E6"/>
      </a:accent2>
      <a:accent3>
        <a:srgbClr val="265991"/>
      </a:accent3>
      <a:accent4>
        <a:srgbClr val="7E40CC"/>
      </a:accent4>
      <a:accent5>
        <a:srgbClr val="B927E9"/>
      </a:accent5>
      <a:accent6>
        <a:srgbClr val="E833BF"/>
      </a:accent6>
      <a:hlink>
        <a:srgbClr val="2DA0F1"/>
      </a:hlink>
      <a:folHlink>
        <a:srgbClr val="7ED1E6"/>
      </a:folHlink>
    </a:clrScheme>
    <a:fontScheme name="Filo">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Filo">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4F34B87B-9C7A-41AE-A6CB-48536223DFFD}"/>
    </a:ext>
  </a:extLst>
</a:theme>
</file>

<file path=docProps/app.xml><?xml version="1.0" encoding="utf-8"?>
<Properties xmlns="http://schemas.openxmlformats.org/officeDocument/2006/extended-properties" xmlns:vt="http://schemas.openxmlformats.org/officeDocument/2006/docPropsVTypes">
  <Template>{16019AAB-1CFB-DD4D-A688-A487673A4973}tf10001069</Template>
  <TotalTime>44</TotalTime>
  <Words>1435</Words>
  <Application>Microsoft Macintosh PowerPoint</Application>
  <PresentationFormat>Widescreen</PresentationFormat>
  <Paragraphs>136</Paragraphs>
  <Slides>20</Slides>
  <Notes>0</Notes>
  <HiddenSlides>0</HiddenSlides>
  <MMClips>0</MMClips>
  <ScaleCrop>false</ScaleCrop>
  <HeadingPairs>
    <vt:vector size="6" baseType="variant">
      <vt:variant>
        <vt:lpstr>Caratteri utilizzati</vt:lpstr>
      </vt:variant>
      <vt:variant>
        <vt:i4>9</vt:i4>
      </vt:variant>
      <vt:variant>
        <vt:lpstr>Tema</vt:lpstr>
      </vt:variant>
      <vt:variant>
        <vt:i4>1</vt:i4>
      </vt:variant>
      <vt:variant>
        <vt:lpstr>Titoli diapositive</vt:lpstr>
      </vt:variant>
      <vt:variant>
        <vt:i4>20</vt:i4>
      </vt:variant>
    </vt:vector>
  </HeadingPairs>
  <TitlesOfParts>
    <vt:vector size="30" baseType="lpstr">
      <vt:lpstr>Arial</vt:lpstr>
      <vt:lpstr>Calibri</vt:lpstr>
      <vt:lpstr>Century Gothic</vt:lpstr>
      <vt:lpstr>Consolas</vt:lpstr>
      <vt:lpstr>FontAwesome</vt:lpstr>
      <vt:lpstr>Justus Bold</vt:lpstr>
      <vt:lpstr>Justus oldstyle</vt:lpstr>
      <vt:lpstr>Wingdings</vt:lpstr>
      <vt:lpstr>Wingdings 3</vt:lpstr>
      <vt:lpstr>Filo</vt:lpstr>
      <vt:lpstr>BLACKJACKCHAIN</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DIMITRI ROSCIOLI</dc:creator>
  <cp:lastModifiedBy>EMANUELE BELLUCCI</cp:lastModifiedBy>
  <cp:revision>84</cp:revision>
  <dcterms:created xsi:type="dcterms:W3CDTF">2019-12-10T15:08:07Z</dcterms:created>
  <dcterms:modified xsi:type="dcterms:W3CDTF">2019-12-17T14:14:33Z</dcterms:modified>
</cp:coreProperties>
</file>